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6" r:id="rId2"/>
    <p:sldId id="832" r:id="rId3"/>
    <p:sldId id="834" r:id="rId4"/>
    <p:sldId id="621" r:id="rId5"/>
    <p:sldId id="844" r:id="rId6"/>
    <p:sldId id="861" r:id="rId7"/>
    <p:sldId id="860" r:id="rId8"/>
    <p:sldId id="836" r:id="rId9"/>
    <p:sldId id="846" r:id="rId10"/>
    <p:sldId id="848" r:id="rId11"/>
    <p:sldId id="850" r:id="rId12"/>
    <p:sldId id="851" r:id="rId13"/>
    <p:sldId id="852" r:id="rId14"/>
    <p:sldId id="853" r:id="rId15"/>
    <p:sldId id="854" r:id="rId16"/>
    <p:sldId id="855" r:id="rId17"/>
    <p:sldId id="856" r:id="rId18"/>
    <p:sldId id="859" r:id="rId19"/>
    <p:sldId id="843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FCFAB8"/>
    <a:srgbClr val="F7F793"/>
    <a:srgbClr val="E2EC66"/>
    <a:srgbClr val="C96009"/>
    <a:srgbClr val="F57B17"/>
    <a:srgbClr val="E80202"/>
    <a:srgbClr val="E85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12" autoAdjust="0"/>
    <p:restoredTop sz="94619" autoAdjust="0"/>
  </p:normalViewPr>
  <p:slideViewPr>
    <p:cSldViewPr>
      <p:cViewPr varScale="1">
        <p:scale>
          <a:sx n="87" d="100"/>
          <a:sy n="87" d="100"/>
        </p:scale>
        <p:origin x="7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7599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7866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002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440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2464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680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630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4082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8348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2548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397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י'/סיון/תשע"ה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1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8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50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1.png"/><Relationship Id="rId7" Type="http://schemas.openxmlformats.org/officeDocument/2006/relationships/image" Target="../media/image33.png"/><Relationship Id="rId12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8.png"/><Relationship Id="rId5" Type="http://schemas.openxmlformats.org/officeDocument/2006/relationships/image" Target="../media/image31.png"/><Relationship Id="rId10" Type="http://schemas.openxmlformats.org/officeDocument/2006/relationships/image" Target="../media/image37.png"/><Relationship Id="rId4" Type="http://schemas.openxmlformats.org/officeDocument/2006/relationships/image" Target="../media/image300.png"/><Relationship Id="rId9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4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51.png"/><Relationship Id="rId5" Type="http://schemas.openxmlformats.org/officeDocument/2006/relationships/image" Target="../media/image43.png"/><Relationship Id="rId10" Type="http://schemas.openxmlformats.org/officeDocument/2006/relationships/image" Target="../media/image49.png"/><Relationship Id="rId4" Type="http://schemas.openxmlformats.org/officeDocument/2006/relationships/image" Target="../media/image42.png"/><Relationship Id="rId9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96552" y="1700808"/>
            <a:ext cx="100091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09911"/>
            <a:ext cx="7992888" cy="1470025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A Festive PhD Lecture</a:t>
            </a:r>
            <a:endParaRPr lang="he-IL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7848872" cy="432048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Gil Cohen</a:t>
            </a:r>
          </a:p>
          <a:p>
            <a:pPr lvl="1" rtl="0"/>
            <a:endParaRPr lang="en-US" sz="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904" y="5229200"/>
            <a:ext cx="2362200" cy="130492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11560" y="2030983"/>
            <a:ext cx="7992888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Open Problems</a:t>
            </a:r>
            <a:endParaRPr lang="he-IL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24544" y="-171400"/>
            <a:ext cx="9793088" cy="720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05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3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18" fill="hold">
                                          <p:stCondLst>
                                            <p:cond delay="31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9" decel="50000" autoRev="1" fill="hold">
                                          <p:stCondLst>
                                            <p:cond delay="31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5" fill="hold">
                                          <p:stCondLst>
                                            <p:cond delay="6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Bit-Fixing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11560" y="1108863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8050" y="1844824"/>
            <a:ext cx="8696438" cy="49146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latin typeface="Comic Sans MS" pitchFamily="66" charset="0"/>
              </a:rPr>
              <a:t>Assumption. </a:t>
            </a:r>
            <a:r>
              <a:rPr lang="en-US" sz="2000" dirty="0" smtClean="0">
                <a:latin typeface="Comic Sans MS" pitchFamily="66" charset="0"/>
              </a:rPr>
              <a:t>k of the n bits are jointly uniform, and the rest are fixed.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262537" y="2276872"/>
                <a:ext cx="8552422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latin typeface="Comic Sans MS" pitchFamily="66" charset="0"/>
                  </a:rPr>
                  <a:t>Goal.</a:t>
                </a:r>
                <a:r>
                  <a:rPr lang="en-US" sz="2000" dirty="0" smtClean="0">
                    <a:latin typeface="Comic Sans MS" pitchFamily="66" charset="0"/>
                  </a:rPr>
                  <a:t> Output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bits that are close to uniform.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37" y="2276872"/>
                <a:ext cx="8552422" cy="491460"/>
              </a:xfrm>
              <a:prstGeom prst="rect">
                <a:avLst/>
              </a:prstGeom>
              <a:blipFill rotWithShape="0">
                <a:blip r:embed="rId3"/>
                <a:stretch>
                  <a:fillRect l="-713" t="-7500" b="-37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262537" y="3854045"/>
            <a:ext cx="8485927" cy="69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-25495" y="3945623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95" y="3945623"/>
                <a:ext cx="576064" cy="4914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8593430" y="3945623"/>
                <a:ext cx="371057" cy="5508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430" y="3945623"/>
                <a:ext cx="371057" cy="5508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7236296" y="3285013"/>
            <a:ext cx="1578824" cy="64804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[Vaz’85,BBR’85,CGHFRR’85]</a:t>
            </a:r>
          </a:p>
          <a:p>
            <a:pPr marL="0" indent="0" algn="ctr" rtl="0">
              <a:buNone/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6948264" y="4017631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017631"/>
                <a:ext cx="576064" cy="491460"/>
              </a:xfrm>
              <a:prstGeom prst="rect">
                <a:avLst/>
              </a:prstGeom>
              <a:blipFill rotWithShape="0">
                <a:blip r:embed="rId6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5796136" y="4005035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005035"/>
                <a:ext cx="576064" cy="4914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51520" y="3775063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84168" y="3789011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754370" y="3777994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36296" y="3789011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253098" y="3428971"/>
            <a:ext cx="839182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[KZ’06]</a:t>
            </a:r>
            <a:endParaRPr lang="en-US" sz="1400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 algn="ctr" rtl="0">
              <a:buNone/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4067944" y="4017631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𝑝𝑜𝑙𝑦</m:t>
                      </m:r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17631"/>
                <a:ext cx="576064" cy="491460"/>
              </a:xfrm>
              <a:prstGeom prst="rect">
                <a:avLst/>
              </a:prstGeom>
              <a:blipFill rotWithShape="0">
                <a:blip r:embed="rId8"/>
                <a:stretch>
                  <a:fillRect l="-3158" r="-9157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4572000" y="3801607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4860032" y="3284955"/>
            <a:ext cx="936104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[GRS’06, Rao’09]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51522" y="4797152"/>
            <a:ext cx="8552422" cy="565238"/>
            <a:chOff x="4344101" y="1869866"/>
            <a:chExt cx="4548380" cy="1372691"/>
          </a:xfrm>
        </p:grpSpPr>
        <p:sp>
          <p:nvSpPr>
            <p:cNvPr id="37" name="Rounded Rectangle 36"/>
            <p:cNvSpPr/>
            <p:nvPr/>
          </p:nvSpPr>
          <p:spPr>
            <a:xfrm>
              <a:off x="4344101" y="1869866"/>
              <a:ext cx="4548380" cy="1372691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ontent Placeholder 2"/>
                <p:cNvSpPr txBox="1">
                  <a:spLocks/>
                </p:cNvSpPr>
                <p:nvPr/>
              </p:nvSpPr>
              <p:spPr>
                <a:xfrm>
                  <a:off x="4381382" y="1965091"/>
                  <a:ext cx="4366707" cy="468051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 </a:t>
                  </a:r>
                  <a:r>
                    <a:rPr lang="en-US" sz="1600" b="1" dirty="0" smtClean="0">
                      <a:solidFill>
                        <a:srgbClr val="7030A0"/>
                      </a:solidFill>
                      <a:latin typeface="Comic Sans MS" pitchFamily="66" charset="0"/>
                    </a:rPr>
                    <a:t>[KZ’06]</a:t>
                  </a: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For </a:t>
                  </a:r>
                  <a:r>
                    <a:rPr lang="en-US" sz="2000" b="1" dirty="0" smtClean="0">
                      <a:latin typeface="Comic Sans MS" pitchFamily="66" charset="0"/>
                    </a:rPr>
                    <a:t>any</a:t>
                  </a:r>
                  <a:r>
                    <a:rPr lang="en-US" sz="2000" dirty="0" smtClean="0">
                      <a:latin typeface="Comic Sans MS" pitchFamily="66" charset="0"/>
                    </a:rPr>
                    <a:t> k, one can output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 bits.</a:t>
                  </a:r>
                  <a:endParaRPr lang="en-US" sz="20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2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2" y="1965091"/>
                  <a:ext cx="4366707" cy="468051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965" t="-21875" b="-18125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251520" y="5648652"/>
            <a:ext cx="8552422" cy="876692"/>
            <a:chOff x="4344101" y="1869866"/>
            <a:chExt cx="4548380" cy="1372691"/>
          </a:xfrm>
        </p:grpSpPr>
        <p:sp>
          <p:nvSpPr>
            <p:cNvPr id="44" name="Rounded Rectangle 43"/>
            <p:cNvSpPr/>
            <p:nvPr/>
          </p:nvSpPr>
          <p:spPr>
            <a:xfrm>
              <a:off x="4344101" y="1869866"/>
              <a:ext cx="4548380" cy="1372691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Content Placeholder 2"/>
                <p:cNvSpPr txBox="1">
                  <a:spLocks/>
                </p:cNvSpPr>
                <p:nvPr/>
              </p:nvSpPr>
              <p:spPr>
                <a:xfrm>
                  <a:off x="4381382" y="1965090"/>
                  <a:ext cx="4366707" cy="468052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 </a:t>
                  </a:r>
                  <a:r>
                    <a:rPr lang="en-US" sz="1600" b="1" dirty="0" smtClean="0">
                      <a:solidFill>
                        <a:srgbClr val="7030A0"/>
                      </a:solidFill>
                      <a:latin typeface="Comic Sans MS" pitchFamily="66" charset="0"/>
                    </a:rPr>
                    <a:t>[RV’10]</a:t>
                  </a: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Space bounded streaming algorithms cannot output more than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func>
                        </m:e>
                      </m:d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 bits for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.</a:t>
                  </a:r>
                  <a:endParaRPr lang="en-US" sz="20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2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45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2" y="1965090"/>
                  <a:ext cx="4366707" cy="46805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965" t="-16327" r="-742" b="-181633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971600" y="1114129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331640" y="1119395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691680" y="1124661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2051720" y="1129927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2411760" y="1135193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2771800" y="1140459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3131840" y="1145725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491880" y="1150991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851920" y="1156257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4211960" y="1161523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4572000" y="1166789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4932040" y="1172055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292080" y="1177321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652120" y="1182587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6012160" y="1187853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6372200" y="1193119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6732240" y="1198385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7092280" y="1203651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7452320" y="1208917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7812360" y="1214183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8172400" y="1219449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2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30" grpId="0"/>
      <p:bldP spid="32" grpId="0"/>
      <p:bldP spid="34" grpId="0"/>
      <p:bldP spid="35" grpId="0"/>
      <p:bldP spid="39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Bit-Fixing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62537" y="1765813"/>
            <a:ext cx="8485927" cy="69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-25495" y="1857391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95" y="1857391"/>
                <a:ext cx="576064" cy="4914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8593430" y="1857391"/>
                <a:ext cx="371057" cy="5508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430" y="1857391"/>
                <a:ext cx="371057" cy="5508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7236296" y="1124773"/>
            <a:ext cx="1578824" cy="64804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[Vaz’85,BBR’85,CGHFRR’85]</a:t>
            </a:r>
          </a:p>
          <a:p>
            <a:pPr marL="0" indent="0" algn="ctr" rtl="0">
              <a:buNone/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6948264" y="1929399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929399"/>
                <a:ext cx="576064" cy="491460"/>
              </a:xfrm>
              <a:prstGeom prst="rect">
                <a:avLst/>
              </a:prstGeom>
              <a:blipFill rotWithShape="0"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5796136" y="1916803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916803"/>
                <a:ext cx="576064" cy="4914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51520" y="1686831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84168" y="1700779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754370" y="1689762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36296" y="1700779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253098" y="1340739"/>
            <a:ext cx="839182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[KZ’06]</a:t>
            </a:r>
            <a:endParaRPr lang="en-US" sz="1400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 algn="ctr" rtl="0">
              <a:buNone/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4067944" y="1929399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𝑝𝑜𝑙𝑦</m:t>
                      </m:r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29399"/>
                <a:ext cx="576064" cy="491460"/>
              </a:xfrm>
              <a:prstGeom prst="rect">
                <a:avLst/>
              </a:prstGeom>
              <a:blipFill rotWithShape="0">
                <a:blip r:embed="rId7"/>
                <a:stretch>
                  <a:fillRect l="-3158" r="-9157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4572000" y="1713375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4860032" y="1196723"/>
            <a:ext cx="936104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[GRS’06, Rao’09]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275856" y="1700808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2500691" y="1927849"/>
                <a:ext cx="1368152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𝑝𝑜𝑙𝑦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unc>
                            <m:func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691" y="1927849"/>
                <a:ext cx="1368152" cy="491460"/>
              </a:xfrm>
              <a:prstGeom prst="rect">
                <a:avLst/>
              </a:prstGeom>
              <a:blipFill rotWithShape="0">
                <a:blip r:embed="rId8"/>
                <a:stretch>
                  <a:fillRect l="-1333" r="-622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3491880" y="1340768"/>
            <a:ext cx="936104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</a:t>
            </a:r>
            <a:r>
              <a:rPr lang="en-US" sz="1400" dirty="0" smtClean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S’14]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4048822" y="2648501"/>
                <a:ext cx="3043457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800" dirty="0" smtClean="0">
                    <a:latin typeface="Comic Sans MS" pitchFamily="66" charset="0"/>
                  </a:rPr>
                  <a:t>Can output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bits.</a:t>
                </a: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822" y="2648501"/>
                <a:ext cx="3043457" cy="491460"/>
              </a:xfrm>
              <a:prstGeom prst="rect">
                <a:avLst/>
              </a:prstGeom>
              <a:blipFill rotWithShape="0">
                <a:blip r:embed="rId9"/>
                <a:stretch>
                  <a:fillRect l="-1603" t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1520" y="5449563"/>
            <a:ext cx="5699193" cy="1244899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605946" y="1902914"/>
            <a:ext cx="1157742" cy="695480"/>
          </a:xfrm>
          <a:custGeom>
            <a:avLst/>
            <a:gdLst>
              <a:gd name="connsiteX0" fmla="*/ 1156273 w 1157742"/>
              <a:gd name="connsiteY0" fmla="*/ 705080 h 705080"/>
              <a:gd name="connsiteX1" fmla="*/ 991020 w 1157742"/>
              <a:gd name="connsiteY1" fmla="*/ 528810 h 705080"/>
              <a:gd name="connsiteX2" fmla="*/ 109670 w 1157742"/>
              <a:gd name="connsiteY2" fmla="*/ 583894 h 705080"/>
              <a:gd name="connsiteX3" fmla="*/ 43569 w 1157742"/>
              <a:gd name="connsiteY3" fmla="*/ 0 h 70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742" h="705080">
                <a:moveTo>
                  <a:pt x="1156273" y="705080"/>
                </a:moveTo>
                <a:cubicBezTo>
                  <a:pt x="1160863" y="627044"/>
                  <a:pt x="1165454" y="549008"/>
                  <a:pt x="991020" y="528810"/>
                </a:cubicBezTo>
                <a:cubicBezTo>
                  <a:pt x="816586" y="508612"/>
                  <a:pt x="267578" y="672029"/>
                  <a:pt x="109670" y="583894"/>
                </a:cubicBezTo>
                <a:cubicBezTo>
                  <a:pt x="-48238" y="495759"/>
                  <a:pt x="-2335" y="247879"/>
                  <a:pt x="43569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6" name="Group 45"/>
          <p:cNvGrpSpPr/>
          <p:nvPr/>
        </p:nvGrpSpPr>
        <p:grpSpPr>
          <a:xfrm>
            <a:off x="251520" y="4149080"/>
            <a:ext cx="8552422" cy="1008112"/>
            <a:chOff x="4344101" y="1869866"/>
            <a:chExt cx="4548380" cy="686346"/>
          </a:xfrm>
        </p:grpSpPr>
        <p:sp>
          <p:nvSpPr>
            <p:cNvPr id="47" name="Rounded Rectangle 46"/>
            <p:cNvSpPr/>
            <p:nvPr/>
          </p:nvSpPr>
          <p:spPr>
            <a:xfrm>
              <a:off x="4344101" y="1869866"/>
              <a:ext cx="4548380" cy="686346"/>
            </a:xfrm>
            <a:prstGeom prst="roundRect">
              <a:avLst>
                <a:gd name="adj" fmla="val 11411"/>
              </a:avLst>
            </a:prstGeom>
            <a:solidFill>
              <a:srgbClr val="FCFAB8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Content Placeholder 2"/>
                <p:cNvSpPr txBox="1">
                  <a:spLocks/>
                </p:cNvSpPr>
                <p:nvPr/>
              </p:nvSpPr>
              <p:spPr>
                <a:xfrm>
                  <a:off x="4381382" y="1965090"/>
                  <a:ext cx="4366707" cy="46805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2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Comic Sans MS" pitchFamily="66" charset="0"/>
                    </a:rPr>
                    <a:t>Open Problem.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Design an </a:t>
                  </a:r>
                  <a:r>
                    <a:rPr lang="en-US" sz="2000" b="1" dirty="0" smtClean="0">
                      <a:latin typeface="Comic Sans MS" pitchFamily="66" charset="0"/>
                    </a:rPr>
                    <a:t>efficient</a:t>
                  </a:r>
                  <a:r>
                    <a:rPr lang="en-US" sz="2000" dirty="0" smtClean="0">
                      <a:latin typeface="Comic Sans MS" pitchFamily="66" charset="0"/>
                    </a:rPr>
                    <a:t> bit-fixing extractor that outputs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 bits for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𝑝𝑜𝑙𝑦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func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.</a:t>
                  </a:r>
                  <a:endParaRPr lang="en-US" sz="20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2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4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2" y="1965090"/>
                  <a:ext cx="4366707" cy="46805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965" t="-7143" r="-742" b="-232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9" name="Straight Connector 48"/>
          <p:cNvCxnSpPr/>
          <p:nvPr/>
        </p:nvCxnSpPr>
        <p:spPr>
          <a:xfrm>
            <a:off x="1259632" y="1700808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Content Placeholder 2"/>
          <p:cNvSpPr txBox="1">
            <a:spLocks/>
          </p:cNvSpPr>
          <p:nvPr/>
        </p:nvSpPr>
        <p:spPr>
          <a:xfrm>
            <a:off x="323528" y="1340768"/>
            <a:ext cx="936104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</a:t>
            </a:r>
            <a:r>
              <a:rPr lang="en-US" sz="1400" dirty="0" smtClean="0">
                <a:solidFill>
                  <a:srgbClr val="C00000"/>
                </a:solidFill>
                <a:latin typeface="Comic Sans MS" pitchFamily="66" charset="0"/>
              </a:rPr>
              <a:t>C</a:t>
            </a: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S’14]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/>
              <p:cNvSpPr txBox="1">
                <a:spLocks/>
              </p:cNvSpPr>
              <p:nvPr/>
            </p:nvSpPr>
            <p:spPr>
              <a:xfrm>
                <a:off x="652234" y="1909167"/>
                <a:ext cx="1368152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 b="0" i="0" dirty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p>
                                      <m:r>
                                        <a:rPr lang="en-US" sz="1800" b="0" i="1" dirty="0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34" y="1909167"/>
                <a:ext cx="1368152" cy="49146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>
                <a:off x="251520" y="2636912"/>
                <a:ext cx="3162738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800" dirty="0" smtClean="0">
                    <a:latin typeface="Comic Sans MS" pitchFamily="66" charset="0"/>
                  </a:rPr>
                  <a:t>No algorithm can output more than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bits even when the fixed bits are set to 0.</a:t>
                </a:r>
              </a:p>
            </p:txBody>
          </p:sp>
        </mc:Choice>
        <mc:Fallback xmlns=""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36912"/>
                <a:ext cx="3162738" cy="491460"/>
              </a:xfrm>
              <a:prstGeom prst="rect">
                <a:avLst/>
              </a:prstGeom>
              <a:blipFill rotWithShape="0">
                <a:blip r:embed="rId13"/>
                <a:stretch>
                  <a:fillRect l="-1541" t="-6250" r="-1734" b="-165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Freeform 53"/>
          <p:cNvSpPr/>
          <p:nvPr/>
        </p:nvSpPr>
        <p:spPr>
          <a:xfrm>
            <a:off x="3990322" y="1857391"/>
            <a:ext cx="1229750" cy="851529"/>
          </a:xfrm>
          <a:custGeom>
            <a:avLst/>
            <a:gdLst>
              <a:gd name="connsiteX0" fmla="*/ 1156273 w 1157742"/>
              <a:gd name="connsiteY0" fmla="*/ 705080 h 705080"/>
              <a:gd name="connsiteX1" fmla="*/ 991020 w 1157742"/>
              <a:gd name="connsiteY1" fmla="*/ 528810 h 705080"/>
              <a:gd name="connsiteX2" fmla="*/ 109670 w 1157742"/>
              <a:gd name="connsiteY2" fmla="*/ 583894 h 705080"/>
              <a:gd name="connsiteX3" fmla="*/ 43569 w 1157742"/>
              <a:gd name="connsiteY3" fmla="*/ 0 h 70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742" h="705080">
                <a:moveTo>
                  <a:pt x="1156273" y="705080"/>
                </a:moveTo>
                <a:cubicBezTo>
                  <a:pt x="1160863" y="627044"/>
                  <a:pt x="1165454" y="549008"/>
                  <a:pt x="991020" y="528810"/>
                </a:cubicBezTo>
                <a:cubicBezTo>
                  <a:pt x="816586" y="508612"/>
                  <a:pt x="267578" y="672029"/>
                  <a:pt x="109670" y="583894"/>
                </a:cubicBezTo>
                <a:cubicBezTo>
                  <a:pt x="-48238" y="495759"/>
                  <a:pt x="-2335" y="247879"/>
                  <a:pt x="43569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2046142" y="1173301"/>
            <a:ext cx="432048" cy="49146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ontent Placeholder 2"/>
              <p:cNvSpPr txBox="1">
                <a:spLocks/>
              </p:cNvSpPr>
              <p:nvPr/>
            </p:nvSpPr>
            <p:spPr>
              <a:xfrm>
                <a:off x="4056927" y="2996952"/>
                <a:ext cx="273630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800" dirty="0" smtClean="0">
                    <a:latin typeface="Comic Sans MS" pitchFamily="66" charset="0"/>
                  </a:rPr>
                  <a:t>Running-time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927" y="2996952"/>
                <a:ext cx="2736304" cy="491460"/>
              </a:xfrm>
              <a:prstGeom prst="rect">
                <a:avLst/>
              </a:prstGeom>
              <a:blipFill rotWithShape="0">
                <a:blip r:embed="rId14"/>
                <a:stretch>
                  <a:fillRect l="-2009" r="-1786" b="-37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251520" y="5373216"/>
            <a:ext cx="8552422" cy="1008112"/>
            <a:chOff x="4344101" y="1869866"/>
            <a:chExt cx="4548380" cy="686346"/>
          </a:xfrm>
        </p:grpSpPr>
        <p:sp>
          <p:nvSpPr>
            <p:cNvPr id="61" name="Rounded Rectangle 60"/>
            <p:cNvSpPr/>
            <p:nvPr/>
          </p:nvSpPr>
          <p:spPr>
            <a:xfrm>
              <a:off x="4344101" y="1869866"/>
              <a:ext cx="4548380" cy="686346"/>
            </a:xfrm>
            <a:prstGeom prst="roundRect">
              <a:avLst>
                <a:gd name="adj" fmla="val 11411"/>
              </a:avLst>
            </a:prstGeom>
            <a:solidFill>
              <a:srgbClr val="FCFAB8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Content Placeholder 2"/>
                <p:cNvSpPr txBox="1">
                  <a:spLocks/>
                </p:cNvSpPr>
                <p:nvPr/>
              </p:nvSpPr>
              <p:spPr>
                <a:xfrm>
                  <a:off x="4381382" y="1965090"/>
                  <a:ext cx="4366707" cy="46805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2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Comic Sans MS" pitchFamily="66" charset="0"/>
                    </a:rPr>
                    <a:t>Open Problem.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Is there a threshold behavior? If so, is it at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func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 ?</a:t>
                  </a:r>
                  <a:endParaRPr lang="en-US" sz="20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2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62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2" y="1965090"/>
                  <a:ext cx="4366707" cy="46805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965" t="-6195" b="-2212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7109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19" grpId="0"/>
      <p:bldP spid="20" grpId="0"/>
      <p:bldP spid="22" grpId="0"/>
      <p:bldP spid="23" grpId="0"/>
      <p:bldP spid="24" grpId="0"/>
      <p:bldP spid="30" grpId="0"/>
      <p:bldP spid="32" grpId="0"/>
      <p:bldP spid="34" grpId="0"/>
      <p:bldP spid="35" grpId="0"/>
      <p:bldP spid="35" grpId="1"/>
      <p:bldP spid="39" grpId="0"/>
      <p:bldP spid="39" grpId="1"/>
      <p:bldP spid="40" grpId="0"/>
      <p:bldP spid="40" grpId="1"/>
      <p:bldP spid="4" grpId="0" animBg="1"/>
      <p:bldP spid="4" grpId="1" animBg="1"/>
      <p:bldP spid="50" grpId="0"/>
      <p:bldP spid="50" grpId="1"/>
      <p:bldP spid="51" grpId="0"/>
      <p:bldP spid="51" grpId="1"/>
      <p:bldP spid="53" grpId="0"/>
      <p:bldP spid="53" grpId="1"/>
      <p:bldP spid="54" grpId="0" animBg="1"/>
      <p:bldP spid="54" grpId="1" animBg="1"/>
      <p:bldP spid="58" grpId="0"/>
      <p:bldP spid="58" grpId="1"/>
      <p:bldP spid="59" grpId="0"/>
      <p:bldP spid="5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-396552" y="2276872"/>
            <a:ext cx="10009112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539552" y="2492896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Bi-Lipschitz Bijection between </a:t>
            </a:r>
            <a:r>
              <a:rPr lang="en-US" b="1" dirty="0" err="1" smtClean="0">
                <a:solidFill>
                  <a:srgbClr val="7030A0"/>
                </a:solidFill>
                <a:latin typeface="Comic Sans MS" pitchFamily="66" charset="0"/>
              </a:rPr>
              <a:t>halfspaces</a:t>
            </a:r>
            <a:endParaRPr lang="he-IL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 rot="10800000">
            <a:off x="755576" y="2246574"/>
            <a:ext cx="3528392" cy="678370"/>
          </a:xfrm>
          <a:prstGeom prst="wedgeRoundRectCallout">
            <a:avLst>
              <a:gd name="adj1" fmla="val 16667"/>
              <a:gd name="adj2" fmla="val 9870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1475656" y="1268760"/>
                <a:ext cx="1728192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268760"/>
                <a:ext cx="1728192" cy="5441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563888" y="1268760"/>
                <a:ext cx="5256584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 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&gt;</m:t>
                          </m:r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  <m:r>
                            <a:rPr lang="en-US" sz="2800" i="1">
                              <a:latin typeface="Cambria Math"/>
                            </a:rPr>
                            <m:t>/</m:t>
                          </m:r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8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268760"/>
                <a:ext cx="5256584" cy="5441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115616" y="1268760"/>
                <a:ext cx="648072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n-US" sz="2800" dirty="0" smtClean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268760"/>
                <a:ext cx="648072" cy="5441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2987824" y="1268760"/>
                <a:ext cx="504056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en-US" sz="2800" dirty="0" smtClean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268760"/>
                <a:ext cx="504056" cy="5441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043608" y="2380779"/>
                <a:ext cx="4032448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380779"/>
                <a:ext cx="4032448" cy="5441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3635896" y="3068960"/>
            <a:ext cx="1440160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Dictator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660232" y="1844824"/>
            <a:ext cx="1440160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Majority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511660" y="3573016"/>
            <a:ext cx="1476164" cy="1728192"/>
            <a:chOff x="1547664" y="4509120"/>
            <a:chExt cx="1476164" cy="1728192"/>
          </a:xfrm>
        </p:grpSpPr>
        <p:sp>
          <p:nvSpPr>
            <p:cNvPr id="5" name="Flowchart: Extract 4"/>
            <p:cNvSpPr/>
            <p:nvPr/>
          </p:nvSpPr>
          <p:spPr>
            <a:xfrm>
              <a:off x="1547664" y="4509120"/>
              <a:ext cx="1476164" cy="86409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Flowchart: Extract 15"/>
            <p:cNvSpPr/>
            <p:nvPr/>
          </p:nvSpPr>
          <p:spPr>
            <a:xfrm rot="10800000">
              <a:off x="1547664" y="5373216"/>
              <a:ext cx="1476164" cy="86409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1585593" y="5373216"/>
              <a:ext cx="14022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reeform 26"/>
          <p:cNvSpPr/>
          <p:nvPr/>
        </p:nvSpPr>
        <p:spPr>
          <a:xfrm rot="16200000">
            <a:off x="1259632" y="3429000"/>
            <a:ext cx="2016224" cy="2016224"/>
          </a:xfrm>
          <a:custGeom>
            <a:avLst/>
            <a:gdLst>
              <a:gd name="connsiteX0" fmla="*/ 135 w 5448585"/>
              <a:gd name="connsiteY0" fmla="*/ 3019569 h 6071852"/>
              <a:gd name="connsiteX1" fmla="*/ 238260 w 5448585"/>
              <a:gd name="connsiteY1" fmla="*/ 2981469 h 6071852"/>
              <a:gd name="connsiteX2" fmla="*/ 619260 w 5448585"/>
              <a:gd name="connsiteY2" fmla="*/ 2981469 h 6071852"/>
              <a:gd name="connsiteX3" fmla="*/ 943110 w 5448585"/>
              <a:gd name="connsiteY3" fmla="*/ 2933844 h 6071852"/>
              <a:gd name="connsiteX4" fmla="*/ 1247910 w 5448585"/>
              <a:gd name="connsiteY4" fmla="*/ 2819544 h 6071852"/>
              <a:gd name="connsiteX5" fmla="*/ 1371735 w 5448585"/>
              <a:gd name="connsiteY5" fmla="*/ 2714769 h 6071852"/>
              <a:gd name="connsiteX6" fmla="*/ 1562235 w 5448585"/>
              <a:gd name="connsiteY6" fmla="*/ 2486169 h 6071852"/>
              <a:gd name="connsiteX7" fmla="*/ 1771785 w 5448585"/>
              <a:gd name="connsiteY7" fmla="*/ 2086119 h 6071852"/>
              <a:gd name="connsiteX8" fmla="*/ 1905135 w 5448585"/>
              <a:gd name="connsiteY8" fmla="*/ 1733694 h 6071852"/>
              <a:gd name="connsiteX9" fmla="*/ 2095635 w 5448585"/>
              <a:gd name="connsiteY9" fmla="*/ 1228869 h 6071852"/>
              <a:gd name="connsiteX10" fmla="*/ 2267085 w 5448585"/>
              <a:gd name="connsiteY10" fmla="*/ 714519 h 6071852"/>
              <a:gd name="connsiteX11" fmla="*/ 2381385 w 5448585"/>
              <a:gd name="connsiteY11" fmla="*/ 428769 h 6071852"/>
              <a:gd name="connsiteX12" fmla="*/ 2486160 w 5448585"/>
              <a:gd name="connsiteY12" fmla="*/ 209694 h 6071852"/>
              <a:gd name="connsiteX13" fmla="*/ 2600460 w 5448585"/>
              <a:gd name="connsiteY13" fmla="*/ 66819 h 6071852"/>
              <a:gd name="connsiteX14" fmla="*/ 2705235 w 5448585"/>
              <a:gd name="connsiteY14" fmla="*/ 9669 h 6071852"/>
              <a:gd name="connsiteX15" fmla="*/ 2771910 w 5448585"/>
              <a:gd name="connsiteY15" fmla="*/ 9669 h 6071852"/>
              <a:gd name="connsiteX16" fmla="*/ 2876685 w 5448585"/>
              <a:gd name="connsiteY16" fmla="*/ 104919 h 6071852"/>
              <a:gd name="connsiteX17" fmla="*/ 2990985 w 5448585"/>
              <a:gd name="connsiteY17" fmla="*/ 276369 h 6071852"/>
              <a:gd name="connsiteX18" fmla="*/ 3114810 w 5448585"/>
              <a:gd name="connsiteY18" fmla="*/ 533544 h 6071852"/>
              <a:gd name="connsiteX19" fmla="*/ 3238635 w 5448585"/>
              <a:gd name="connsiteY19" fmla="*/ 905019 h 6071852"/>
              <a:gd name="connsiteX20" fmla="*/ 3362460 w 5448585"/>
              <a:gd name="connsiteY20" fmla="*/ 1266969 h 6071852"/>
              <a:gd name="connsiteX21" fmla="*/ 3495810 w 5448585"/>
              <a:gd name="connsiteY21" fmla="*/ 1619394 h 6071852"/>
              <a:gd name="connsiteX22" fmla="*/ 3600585 w 5448585"/>
              <a:gd name="connsiteY22" fmla="*/ 1895619 h 6071852"/>
              <a:gd name="connsiteX23" fmla="*/ 3724410 w 5448585"/>
              <a:gd name="connsiteY23" fmla="*/ 2190894 h 6071852"/>
              <a:gd name="connsiteX24" fmla="*/ 3876810 w 5448585"/>
              <a:gd name="connsiteY24" fmla="*/ 2495694 h 6071852"/>
              <a:gd name="connsiteX25" fmla="*/ 4067310 w 5448585"/>
              <a:gd name="connsiteY25" fmla="*/ 2695719 h 6071852"/>
              <a:gd name="connsiteX26" fmla="*/ 4200660 w 5448585"/>
              <a:gd name="connsiteY26" fmla="*/ 2819544 h 6071852"/>
              <a:gd name="connsiteX27" fmla="*/ 4514985 w 5448585"/>
              <a:gd name="connsiteY27" fmla="*/ 2943369 h 6071852"/>
              <a:gd name="connsiteX28" fmla="*/ 4934085 w 5448585"/>
              <a:gd name="connsiteY28" fmla="*/ 2981469 h 6071852"/>
              <a:gd name="connsiteX29" fmla="*/ 5257935 w 5448585"/>
              <a:gd name="connsiteY29" fmla="*/ 2990994 h 6071852"/>
              <a:gd name="connsiteX30" fmla="*/ 5448435 w 5448585"/>
              <a:gd name="connsiteY30" fmla="*/ 3029094 h 6071852"/>
              <a:gd name="connsiteX31" fmla="*/ 5229360 w 5448585"/>
              <a:gd name="connsiteY31" fmla="*/ 3086244 h 6071852"/>
              <a:gd name="connsiteX32" fmla="*/ 4829310 w 5448585"/>
              <a:gd name="connsiteY32" fmla="*/ 3086244 h 6071852"/>
              <a:gd name="connsiteX33" fmla="*/ 4534035 w 5448585"/>
              <a:gd name="connsiteY33" fmla="*/ 3124344 h 6071852"/>
              <a:gd name="connsiteX34" fmla="*/ 4314960 w 5448585"/>
              <a:gd name="connsiteY34" fmla="*/ 3181494 h 6071852"/>
              <a:gd name="connsiteX35" fmla="*/ 4162560 w 5448585"/>
              <a:gd name="connsiteY35" fmla="*/ 3286269 h 6071852"/>
              <a:gd name="connsiteX36" fmla="*/ 3972060 w 5448585"/>
              <a:gd name="connsiteY36" fmla="*/ 3467244 h 6071852"/>
              <a:gd name="connsiteX37" fmla="*/ 3819660 w 5448585"/>
              <a:gd name="connsiteY37" fmla="*/ 3714894 h 6071852"/>
              <a:gd name="connsiteX38" fmla="*/ 3657735 w 5448585"/>
              <a:gd name="connsiteY38" fmla="*/ 4029219 h 6071852"/>
              <a:gd name="connsiteX39" fmla="*/ 3514860 w 5448585"/>
              <a:gd name="connsiteY39" fmla="*/ 4410219 h 6071852"/>
              <a:gd name="connsiteX40" fmla="*/ 3371985 w 5448585"/>
              <a:gd name="connsiteY40" fmla="*/ 4800744 h 6071852"/>
              <a:gd name="connsiteX41" fmla="*/ 3257685 w 5448585"/>
              <a:gd name="connsiteY41" fmla="*/ 5115069 h 6071852"/>
              <a:gd name="connsiteX42" fmla="*/ 3114810 w 5448585"/>
              <a:gd name="connsiteY42" fmla="*/ 5524644 h 6071852"/>
              <a:gd name="connsiteX43" fmla="*/ 3000510 w 5448585"/>
              <a:gd name="connsiteY43" fmla="*/ 5800869 h 6071852"/>
              <a:gd name="connsiteX44" fmla="*/ 2867160 w 5448585"/>
              <a:gd name="connsiteY44" fmla="*/ 5981844 h 6071852"/>
              <a:gd name="connsiteX45" fmla="*/ 2771910 w 5448585"/>
              <a:gd name="connsiteY45" fmla="*/ 6058044 h 6071852"/>
              <a:gd name="connsiteX46" fmla="*/ 2629035 w 5448585"/>
              <a:gd name="connsiteY46" fmla="*/ 6048519 h 6071852"/>
              <a:gd name="connsiteX47" fmla="*/ 2476635 w 5448585"/>
              <a:gd name="connsiteY47" fmla="*/ 5829444 h 6071852"/>
              <a:gd name="connsiteX48" fmla="*/ 2333760 w 5448585"/>
              <a:gd name="connsiteY48" fmla="*/ 5543694 h 6071852"/>
              <a:gd name="connsiteX49" fmla="*/ 2181360 w 5448585"/>
              <a:gd name="connsiteY49" fmla="*/ 5105544 h 6071852"/>
              <a:gd name="connsiteX50" fmla="*/ 2067060 w 5448585"/>
              <a:gd name="connsiteY50" fmla="*/ 4791219 h 6071852"/>
              <a:gd name="connsiteX51" fmla="*/ 1857510 w 5448585"/>
              <a:gd name="connsiteY51" fmla="*/ 4219719 h 6071852"/>
              <a:gd name="connsiteX52" fmla="*/ 1714635 w 5448585"/>
              <a:gd name="connsiteY52" fmla="*/ 3848244 h 6071852"/>
              <a:gd name="connsiteX53" fmla="*/ 1447935 w 5448585"/>
              <a:gd name="connsiteY53" fmla="*/ 3457719 h 6071852"/>
              <a:gd name="connsiteX54" fmla="*/ 1257435 w 5448585"/>
              <a:gd name="connsiteY54" fmla="*/ 3248169 h 6071852"/>
              <a:gd name="connsiteX55" fmla="*/ 1057410 w 5448585"/>
              <a:gd name="connsiteY55" fmla="*/ 3181494 h 6071852"/>
              <a:gd name="connsiteX56" fmla="*/ 790710 w 5448585"/>
              <a:gd name="connsiteY56" fmla="*/ 3114819 h 6071852"/>
              <a:gd name="connsiteX57" fmla="*/ 552585 w 5448585"/>
              <a:gd name="connsiteY57" fmla="*/ 3095769 h 6071852"/>
              <a:gd name="connsiteX58" fmla="*/ 209685 w 5448585"/>
              <a:gd name="connsiteY58" fmla="*/ 3086244 h 6071852"/>
              <a:gd name="connsiteX59" fmla="*/ 135 w 5448585"/>
              <a:gd name="connsiteY59" fmla="*/ 3019569 h 607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448585" h="6071852">
                <a:moveTo>
                  <a:pt x="135" y="3019569"/>
                </a:moveTo>
                <a:cubicBezTo>
                  <a:pt x="4898" y="3002106"/>
                  <a:pt x="135073" y="2987819"/>
                  <a:pt x="238260" y="2981469"/>
                </a:cubicBezTo>
                <a:cubicBezTo>
                  <a:pt x="341448" y="2975119"/>
                  <a:pt x="501785" y="2989406"/>
                  <a:pt x="619260" y="2981469"/>
                </a:cubicBezTo>
                <a:cubicBezTo>
                  <a:pt x="736735" y="2973532"/>
                  <a:pt x="838335" y="2960831"/>
                  <a:pt x="943110" y="2933844"/>
                </a:cubicBezTo>
                <a:cubicBezTo>
                  <a:pt x="1047885" y="2906856"/>
                  <a:pt x="1176472" y="2856057"/>
                  <a:pt x="1247910" y="2819544"/>
                </a:cubicBezTo>
                <a:cubicBezTo>
                  <a:pt x="1319348" y="2783031"/>
                  <a:pt x="1319348" y="2770331"/>
                  <a:pt x="1371735" y="2714769"/>
                </a:cubicBezTo>
                <a:cubicBezTo>
                  <a:pt x="1424122" y="2659207"/>
                  <a:pt x="1495560" y="2590944"/>
                  <a:pt x="1562235" y="2486169"/>
                </a:cubicBezTo>
                <a:cubicBezTo>
                  <a:pt x="1628910" y="2381394"/>
                  <a:pt x="1714635" y="2211531"/>
                  <a:pt x="1771785" y="2086119"/>
                </a:cubicBezTo>
                <a:cubicBezTo>
                  <a:pt x="1828935" y="1960707"/>
                  <a:pt x="1905135" y="1733694"/>
                  <a:pt x="1905135" y="1733694"/>
                </a:cubicBezTo>
                <a:cubicBezTo>
                  <a:pt x="1959110" y="1590819"/>
                  <a:pt x="2035310" y="1398731"/>
                  <a:pt x="2095635" y="1228869"/>
                </a:cubicBezTo>
                <a:cubicBezTo>
                  <a:pt x="2155960" y="1059007"/>
                  <a:pt x="2219460" y="847869"/>
                  <a:pt x="2267085" y="714519"/>
                </a:cubicBezTo>
                <a:cubicBezTo>
                  <a:pt x="2314710" y="581169"/>
                  <a:pt x="2344873" y="512906"/>
                  <a:pt x="2381385" y="428769"/>
                </a:cubicBezTo>
                <a:cubicBezTo>
                  <a:pt x="2417897" y="344632"/>
                  <a:pt x="2449648" y="270019"/>
                  <a:pt x="2486160" y="209694"/>
                </a:cubicBezTo>
                <a:cubicBezTo>
                  <a:pt x="2522672" y="149369"/>
                  <a:pt x="2563948" y="100156"/>
                  <a:pt x="2600460" y="66819"/>
                </a:cubicBezTo>
                <a:cubicBezTo>
                  <a:pt x="2636973" y="33481"/>
                  <a:pt x="2676660" y="19194"/>
                  <a:pt x="2705235" y="9669"/>
                </a:cubicBezTo>
                <a:cubicBezTo>
                  <a:pt x="2733810" y="144"/>
                  <a:pt x="2743335" y="-6206"/>
                  <a:pt x="2771910" y="9669"/>
                </a:cubicBezTo>
                <a:cubicBezTo>
                  <a:pt x="2800485" y="25544"/>
                  <a:pt x="2840173" y="60469"/>
                  <a:pt x="2876685" y="104919"/>
                </a:cubicBezTo>
                <a:cubicBezTo>
                  <a:pt x="2913197" y="149369"/>
                  <a:pt x="2951297" y="204931"/>
                  <a:pt x="2990985" y="276369"/>
                </a:cubicBezTo>
                <a:cubicBezTo>
                  <a:pt x="3030673" y="347807"/>
                  <a:pt x="3073535" y="428769"/>
                  <a:pt x="3114810" y="533544"/>
                </a:cubicBezTo>
                <a:cubicBezTo>
                  <a:pt x="3156085" y="638319"/>
                  <a:pt x="3197360" y="782782"/>
                  <a:pt x="3238635" y="905019"/>
                </a:cubicBezTo>
                <a:cubicBezTo>
                  <a:pt x="3279910" y="1027256"/>
                  <a:pt x="3319598" y="1147906"/>
                  <a:pt x="3362460" y="1266969"/>
                </a:cubicBezTo>
                <a:cubicBezTo>
                  <a:pt x="3405323" y="1386031"/>
                  <a:pt x="3495810" y="1619394"/>
                  <a:pt x="3495810" y="1619394"/>
                </a:cubicBezTo>
                <a:cubicBezTo>
                  <a:pt x="3535497" y="1724169"/>
                  <a:pt x="3562485" y="1800369"/>
                  <a:pt x="3600585" y="1895619"/>
                </a:cubicBezTo>
                <a:cubicBezTo>
                  <a:pt x="3638685" y="1990869"/>
                  <a:pt x="3678373" y="2090882"/>
                  <a:pt x="3724410" y="2190894"/>
                </a:cubicBezTo>
                <a:cubicBezTo>
                  <a:pt x="3770447" y="2290906"/>
                  <a:pt x="3819660" y="2411557"/>
                  <a:pt x="3876810" y="2495694"/>
                </a:cubicBezTo>
                <a:cubicBezTo>
                  <a:pt x="3933960" y="2579831"/>
                  <a:pt x="4013335" y="2641744"/>
                  <a:pt x="4067310" y="2695719"/>
                </a:cubicBezTo>
                <a:cubicBezTo>
                  <a:pt x="4121285" y="2749694"/>
                  <a:pt x="4126048" y="2778269"/>
                  <a:pt x="4200660" y="2819544"/>
                </a:cubicBezTo>
                <a:cubicBezTo>
                  <a:pt x="4275272" y="2860819"/>
                  <a:pt x="4392748" y="2916382"/>
                  <a:pt x="4514985" y="2943369"/>
                </a:cubicBezTo>
                <a:cubicBezTo>
                  <a:pt x="4637222" y="2970356"/>
                  <a:pt x="4810260" y="2973531"/>
                  <a:pt x="4934085" y="2981469"/>
                </a:cubicBezTo>
                <a:cubicBezTo>
                  <a:pt x="5057910" y="2989406"/>
                  <a:pt x="5172210" y="2983057"/>
                  <a:pt x="5257935" y="2990994"/>
                </a:cubicBezTo>
                <a:cubicBezTo>
                  <a:pt x="5343660" y="2998931"/>
                  <a:pt x="5453197" y="3013219"/>
                  <a:pt x="5448435" y="3029094"/>
                </a:cubicBezTo>
                <a:cubicBezTo>
                  <a:pt x="5443673" y="3044969"/>
                  <a:pt x="5332547" y="3076719"/>
                  <a:pt x="5229360" y="3086244"/>
                </a:cubicBezTo>
                <a:cubicBezTo>
                  <a:pt x="5126173" y="3095769"/>
                  <a:pt x="4945198" y="3079894"/>
                  <a:pt x="4829310" y="3086244"/>
                </a:cubicBezTo>
                <a:cubicBezTo>
                  <a:pt x="4713422" y="3092594"/>
                  <a:pt x="4619760" y="3108469"/>
                  <a:pt x="4534035" y="3124344"/>
                </a:cubicBezTo>
                <a:cubicBezTo>
                  <a:pt x="4448310" y="3140219"/>
                  <a:pt x="4376872" y="3154507"/>
                  <a:pt x="4314960" y="3181494"/>
                </a:cubicBezTo>
                <a:cubicBezTo>
                  <a:pt x="4253048" y="3208481"/>
                  <a:pt x="4219710" y="3238644"/>
                  <a:pt x="4162560" y="3286269"/>
                </a:cubicBezTo>
                <a:cubicBezTo>
                  <a:pt x="4105410" y="3333894"/>
                  <a:pt x="4029210" y="3395807"/>
                  <a:pt x="3972060" y="3467244"/>
                </a:cubicBezTo>
                <a:cubicBezTo>
                  <a:pt x="3914910" y="3538681"/>
                  <a:pt x="3872048" y="3621231"/>
                  <a:pt x="3819660" y="3714894"/>
                </a:cubicBezTo>
                <a:cubicBezTo>
                  <a:pt x="3767272" y="3808557"/>
                  <a:pt x="3708535" y="3913332"/>
                  <a:pt x="3657735" y="4029219"/>
                </a:cubicBezTo>
                <a:cubicBezTo>
                  <a:pt x="3606935" y="4145106"/>
                  <a:pt x="3562485" y="4281632"/>
                  <a:pt x="3514860" y="4410219"/>
                </a:cubicBezTo>
                <a:cubicBezTo>
                  <a:pt x="3467235" y="4538807"/>
                  <a:pt x="3371985" y="4800744"/>
                  <a:pt x="3371985" y="4800744"/>
                </a:cubicBezTo>
                <a:cubicBezTo>
                  <a:pt x="3329123" y="4918219"/>
                  <a:pt x="3300548" y="4994419"/>
                  <a:pt x="3257685" y="5115069"/>
                </a:cubicBezTo>
                <a:cubicBezTo>
                  <a:pt x="3214823" y="5235719"/>
                  <a:pt x="3157673" y="5410344"/>
                  <a:pt x="3114810" y="5524644"/>
                </a:cubicBezTo>
                <a:cubicBezTo>
                  <a:pt x="3071948" y="5638944"/>
                  <a:pt x="3041785" y="5724669"/>
                  <a:pt x="3000510" y="5800869"/>
                </a:cubicBezTo>
                <a:cubicBezTo>
                  <a:pt x="2959235" y="5877069"/>
                  <a:pt x="2905260" y="5938982"/>
                  <a:pt x="2867160" y="5981844"/>
                </a:cubicBezTo>
                <a:cubicBezTo>
                  <a:pt x="2829060" y="6024706"/>
                  <a:pt x="2811598" y="6046932"/>
                  <a:pt x="2771910" y="6058044"/>
                </a:cubicBezTo>
                <a:cubicBezTo>
                  <a:pt x="2732223" y="6069157"/>
                  <a:pt x="2678248" y="6086619"/>
                  <a:pt x="2629035" y="6048519"/>
                </a:cubicBezTo>
                <a:cubicBezTo>
                  <a:pt x="2579823" y="6010419"/>
                  <a:pt x="2525848" y="5913582"/>
                  <a:pt x="2476635" y="5829444"/>
                </a:cubicBezTo>
                <a:cubicBezTo>
                  <a:pt x="2427423" y="5745307"/>
                  <a:pt x="2382972" y="5664344"/>
                  <a:pt x="2333760" y="5543694"/>
                </a:cubicBezTo>
                <a:cubicBezTo>
                  <a:pt x="2284548" y="5423044"/>
                  <a:pt x="2225810" y="5230956"/>
                  <a:pt x="2181360" y="5105544"/>
                </a:cubicBezTo>
                <a:cubicBezTo>
                  <a:pt x="2136910" y="4980132"/>
                  <a:pt x="2067060" y="4791219"/>
                  <a:pt x="2067060" y="4791219"/>
                </a:cubicBezTo>
                <a:cubicBezTo>
                  <a:pt x="2013085" y="4643582"/>
                  <a:pt x="1916247" y="4376881"/>
                  <a:pt x="1857510" y="4219719"/>
                </a:cubicBezTo>
                <a:cubicBezTo>
                  <a:pt x="1798773" y="4062557"/>
                  <a:pt x="1782898" y="3975244"/>
                  <a:pt x="1714635" y="3848244"/>
                </a:cubicBezTo>
                <a:cubicBezTo>
                  <a:pt x="1646373" y="3721244"/>
                  <a:pt x="1524135" y="3557731"/>
                  <a:pt x="1447935" y="3457719"/>
                </a:cubicBezTo>
                <a:cubicBezTo>
                  <a:pt x="1371735" y="3357707"/>
                  <a:pt x="1322522" y="3294206"/>
                  <a:pt x="1257435" y="3248169"/>
                </a:cubicBezTo>
                <a:cubicBezTo>
                  <a:pt x="1192348" y="3202132"/>
                  <a:pt x="1135197" y="3203719"/>
                  <a:pt x="1057410" y="3181494"/>
                </a:cubicBezTo>
                <a:cubicBezTo>
                  <a:pt x="979623" y="3159269"/>
                  <a:pt x="874847" y="3129106"/>
                  <a:pt x="790710" y="3114819"/>
                </a:cubicBezTo>
                <a:cubicBezTo>
                  <a:pt x="706573" y="3100532"/>
                  <a:pt x="649423" y="3100532"/>
                  <a:pt x="552585" y="3095769"/>
                </a:cubicBezTo>
                <a:cubicBezTo>
                  <a:pt x="455747" y="3091006"/>
                  <a:pt x="301760" y="3097356"/>
                  <a:pt x="209685" y="3086244"/>
                </a:cubicBezTo>
                <a:cubicBezTo>
                  <a:pt x="117610" y="3075132"/>
                  <a:pt x="-4628" y="3037032"/>
                  <a:pt x="135" y="301956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2" name="Group 31"/>
          <p:cNvGrpSpPr/>
          <p:nvPr/>
        </p:nvGrpSpPr>
        <p:grpSpPr>
          <a:xfrm>
            <a:off x="5220072" y="3068958"/>
            <a:ext cx="3384378" cy="2787459"/>
            <a:chOff x="5220072" y="3645022"/>
            <a:chExt cx="3384378" cy="2787459"/>
          </a:xfrm>
        </p:grpSpPr>
        <p:sp>
          <p:nvSpPr>
            <p:cNvPr id="28" name="Freeform 27"/>
            <p:cNvSpPr/>
            <p:nvPr/>
          </p:nvSpPr>
          <p:spPr>
            <a:xfrm rot="16200000">
              <a:off x="5518531" y="3346563"/>
              <a:ext cx="2787459" cy="3384378"/>
            </a:xfrm>
            <a:custGeom>
              <a:avLst/>
              <a:gdLst>
                <a:gd name="connsiteX0" fmla="*/ 135 w 5448585"/>
                <a:gd name="connsiteY0" fmla="*/ 3019569 h 6071852"/>
                <a:gd name="connsiteX1" fmla="*/ 238260 w 5448585"/>
                <a:gd name="connsiteY1" fmla="*/ 2981469 h 6071852"/>
                <a:gd name="connsiteX2" fmla="*/ 619260 w 5448585"/>
                <a:gd name="connsiteY2" fmla="*/ 2981469 h 6071852"/>
                <a:gd name="connsiteX3" fmla="*/ 943110 w 5448585"/>
                <a:gd name="connsiteY3" fmla="*/ 2933844 h 6071852"/>
                <a:gd name="connsiteX4" fmla="*/ 1247910 w 5448585"/>
                <a:gd name="connsiteY4" fmla="*/ 2819544 h 6071852"/>
                <a:gd name="connsiteX5" fmla="*/ 1371735 w 5448585"/>
                <a:gd name="connsiteY5" fmla="*/ 2714769 h 6071852"/>
                <a:gd name="connsiteX6" fmla="*/ 1562235 w 5448585"/>
                <a:gd name="connsiteY6" fmla="*/ 2486169 h 6071852"/>
                <a:gd name="connsiteX7" fmla="*/ 1771785 w 5448585"/>
                <a:gd name="connsiteY7" fmla="*/ 2086119 h 6071852"/>
                <a:gd name="connsiteX8" fmla="*/ 1905135 w 5448585"/>
                <a:gd name="connsiteY8" fmla="*/ 1733694 h 6071852"/>
                <a:gd name="connsiteX9" fmla="*/ 2095635 w 5448585"/>
                <a:gd name="connsiteY9" fmla="*/ 1228869 h 6071852"/>
                <a:gd name="connsiteX10" fmla="*/ 2267085 w 5448585"/>
                <a:gd name="connsiteY10" fmla="*/ 714519 h 6071852"/>
                <a:gd name="connsiteX11" fmla="*/ 2381385 w 5448585"/>
                <a:gd name="connsiteY11" fmla="*/ 428769 h 6071852"/>
                <a:gd name="connsiteX12" fmla="*/ 2486160 w 5448585"/>
                <a:gd name="connsiteY12" fmla="*/ 209694 h 6071852"/>
                <a:gd name="connsiteX13" fmla="*/ 2600460 w 5448585"/>
                <a:gd name="connsiteY13" fmla="*/ 66819 h 6071852"/>
                <a:gd name="connsiteX14" fmla="*/ 2705235 w 5448585"/>
                <a:gd name="connsiteY14" fmla="*/ 9669 h 6071852"/>
                <a:gd name="connsiteX15" fmla="*/ 2771910 w 5448585"/>
                <a:gd name="connsiteY15" fmla="*/ 9669 h 6071852"/>
                <a:gd name="connsiteX16" fmla="*/ 2876685 w 5448585"/>
                <a:gd name="connsiteY16" fmla="*/ 104919 h 6071852"/>
                <a:gd name="connsiteX17" fmla="*/ 2990985 w 5448585"/>
                <a:gd name="connsiteY17" fmla="*/ 276369 h 6071852"/>
                <a:gd name="connsiteX18" fmla="*/ 3114810 w 5448585"/>
                <a:gd name="connsiteY18" fmla="*/ 533544 h 6071852"/>
                <a:gd name="connsiteX19" fmla="*/ 3238635 w 5448585"/>
                <a:gd name="connsiteY19" fmla="*/ 905019 h 6071852"/>
                <a:gd name="connsiteX20" fmla="*/ 3362460 w 5448585"/>
                <a:gd name="connsiteY20" fmla="*/ 1266969 h 6071852"/>
                <a:gd name="connsiteX21" fmla="*/ 3495810 w 5448585"/>
                <a:gd name="connsiteY21" fmla="*/ 1619394 h 6071852"/>
                <a:gd name="connsiteX22" fmla="*/ 3600585 w 5448585"/>
                <a:gd name="connsiteY22" fmla="*/ 1895619 h 6071852"/>
                <a:gd name="connsiteX23" fmla="*/ 3724410 w 5448585"/>
                <a:gd name="connsiteY23" fmla="*/ 2190894 h 6071852"/>
                <a:gd name="connsiteX24" fmla="*/ 3876810 w 5448585"/>
                <a:gd name="connsiteY24" fmla="*/ 2495694 h 6071852"/>
                <a:gd name="connsiteX25" fmla="*/ 4067310 w 5448585"/>
                <a:gd name="connsiteY25" fmla="*/ 2695719 h 6071852"/>
                <a:gd name="connsiteX26" fmla="*/ 4200660 w 5448585"/>
                <a:gd name="connsiteY26" fmla="*/ 2819544 h 6071852"/>
                <a:gd name="connsiteX27" fmla="*/ 4514985 w 5448585"/>
                <a:gd name="connsiteY27" fmla="*/ 2943369 h 6071852"/>
                <a:gd name="connsiteX28" fmla="*/ 4934085 w 5448585"/>
                <a:gd name="connsiteY28" fmla="*/ 2981469 h 6071852"/>
                <a:gd name="connsiteX29" fmla="*/ 5257935 w 5448585"/>
                <a:gd name="connsiteY29" fmla="*/ 2990994 h 6071852"/>
                <a:gd name="connsiteX30" fmla="*/ 5448435 w 5448585"/>
                <a:gd name="connsiteY30" fmla="*/ 3029094 h 6071852"/>
                <a:gd name="connsiteX31" fmla="*/ 5229360 w 5448585"/>
                <a:gd name="connsiteY31" fmla="*/ 3086244 h 6071852"/>
                <a:gd name="connsiteX32" fmla="*/ 4829310 w 5448585"/>
                <a:gd name="connsiteY32" fmla="*/ 3086244 h 6071852"/>
                <a:gd name="connsiteX33" fmla="*/ 4534035 w 5448585"/>
                <a:gd name="connsiteY33" fmla="*/ 3124344 h 6071852"/>
                <a:gd name="connsiteX34" fmla="*/ 4314960 w 5448585"/>
                <a:gd name="connsiteY34" fmla="*/ 3181494 h 6071852"/>
                <a:gd name="connsiteX35" fmla="*/ 4162560 w 5448585"/>
                <a:gd name="connsiteY35" fmla="*/ 3286269 h 6071852"/>
                <a:gd name="connsiteX36" fmla="*/ 3972060 w 5448585"/>
                <a:gd name="connsiteY36" fmla="*/ 3467244 h 6071852"/>
                <a:gd name="connsiteX37" fmla="*/ 3819660 w 5448585"/>
                <a:gd name="connsiteY37" fmla="*/ 3714894 h 6071852"/>
                <a:gd name="connsiteX38" fmla="*/ 3657735 w 5448585"/>
                <a:gd name="connsiteY38" fmla="*/ 4029219 h 6071852"/>
                <a:gd name="connsiteX39" fmla="*/ 3514860 w 5448585"/>
                <a:gd name="connsiteY39" fmla="*/ 4410219 h 6071852"/>
                <a:gd name="connsiteX40" fmla="*/ 3371985 w 5448585"/>
                <a:gd name="connsiteY40" fmla="*/ 4800744 h 6071852"/>
                <a:gd name="connsiteX41" fmla="*/ 3257685 w 5448585"/>
                <a:gd name="connsiteY41" fmla="*/ 5115069 h 6071852"/>
                <a:gd name="connsiteX42" fmla="*/ 3114810 w 5448585"/>
                <a:gd name="connsiteY42" fmla="*/ 5524644 h 6071852"/>
                <a:gd name="connsiteX43" fmla="*/ 3000510 w 5448585"/>
                <a:gd name="connsiteY43" fmla="*/ 5800869 h 6071852"/>
                <a:gd name="connsiteX44" fmla="*/ 2867160 w 5448585"/>
                <a:gd name="connsiteY44" fmla="*/ 5981844 h 6071852"/>
                <a:gd name="connsiteX45" fmla="*/ 2771910 w 5448585"/>
                <a:gd name="connsiteY45" fmla="*/ 6058044 h 6071852"/>
                <a:gd name="connsiteX46" fmla="*/ 2629035 w 5448585"/>
                <a:gd name="connsiteY46" fmla="*/ 6048519 h 6071852"/>
                <a:gd name="connsiteX47" fmla="*/ 2476635 w 5448585"/>
                <a:gd name="connsiteY47" fmla="*/ 5829444 h 6071852"/>
                <a:gd name="connsiteX48" fmla="*/ 2333760 w 5448585"/>
                <a:gd name="connsiteY48" fmla="*/ 5543694 h 6071852"/>
                <a:gd name="connsiteX49" fmla="*/ 2181360 w 5448585"/>
                <a:gd name="connsiteY49" fmla="*/ 5105544 h 6071852"/>
                <a:gd name="connsiteX50" fmla="*/ 2067060 w 5448585"/>
                <a:gd name="connsiteY50" fmla="*/ 4791219 h 6071852"/>
                <a:gd name="connsiteX51" fmla="*/ 1857510 w 5448585"/>
                <a:gd name="connsiteY51" fmla="*/ 4219719 h 6071852"/>
                <a:gd name="connsiteX52" fmla="*/ 1714635 w 5448585"/>
                <a:gd name="connsiteY52" fmla="*/ 3848244 h 6071852"/>
                <a:gd name="connsiteX53" fmla="*/ 1447935 w 5448585"/>
                <a:gd name="connsiteY53" fmla="*/ 3457719 h 6071852"/>
                <a:gd name="connsiteX54" fmla="*/ 1257435 w 5448585"/>
                <a:gd name="connsiteY54" fmla="*/ 3248169 h 6071852"/>
                <a:gd name="connsiteX55" fmla="*/ 1057410 w 5448585"/>
                <a:gd name="connsiteY55" fmla="*/ 3181494 h 6071852"/>
                <a:gd name="connsiteX56" fmla="*/ 790710 w 5448585"/>
                <a:gd name="connsiteY56" fmla="*/ 3114819 h 6071852"/>
                <a:gd name="connsiteX57" fmla="*/ 552585 w 5448585"/>
                <a:gd name="connsiteY57" fmla="*/ 3095769 h 6071852"/>
                <a:gd name="connsiteX58" fmla="*/ 209685 w 5448585"/>
                <a:gd name="connsiteY58" fmla="*/ 3086244 h 6071852"/>
                <a:gd name="connsiteX59" fmla="*/ 135 w 5448585"/>
                <a:gd name="connsiteY59" fmla="*/ 3019569 h 60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448585" h="6071852">
                  <a:moveTo>
                    <a:pt x="135" y="3019569"/>
                  </a:moveTo>
                  <a:cubicBezTo>
                    <a:pt x="4898" y="3002106"/>
                    <a:pt x="135073" y="2987819"/>
                    <a:pt x="238260" y="2981469"/>
                  </a:cubicBezTo>
                  <a:cubicBezTo>
                    <a:pt x="341448" y="2975119"/>
                    <a:pt x="501785" y="2989406"/>
                    <a:pt x="619260" y="2981469"/>
                  </a:cubicBezTo>
                  <a:cubicBezTo>
                    <a:pt x="736735" y="2973532"/>
                    <a:pt x="838335" y="2960831"/>
                    <a:pt x="943110" y="2933844"/>
                  </a:cubicBezTo>
                  <a:cubicBezTo>
                    <a:pt x="1047885" y="2906856"/>
                    <a:pt x="1176472" y="2856057"/>
                    <a:pt x="1247910" y="2819544"/>
                  </a:cubicBezTo>
                  <a:cubicBezTo>
                    <a:pt x="1319348" y="2783031"/>
                    <a:pt x="1319348" y="2770331"/>
                    <a:pt x="1371735" y="2714769"/>
                  </a:cubicBezTo>
                  <a:cubicBezTo>
                    <a:pt x="1424122" y="2659207"/>
                    <a:pt x="1495560" y="2590944"/>
                    <a:pt x="1562235" y="2486169"/>
                  </a:cubicBezTo>
                  <a:cubicBezTo>
                    <a:pt x="1628910" y="2381394"/>
                    <a:pt x="1714635" y="2211531"/>
                    <a:pt x="1771785" y="2086119"/>
                  </a:cubicBezTo>
                  <a:cubicBezTo>
                    <a:pt x="1828935" y="1960707"/>
                    <a:pt x="1905135" y="1733694"/>
                    <a:pt x="1905135" y="1733694"/>
                  </a:cubicBezTo>
                  <a:cubicBezTo>
                    <a:pt x="1959110" y="1590819"/>
                    <a:pt x="2035310" y="1398731"/>
                    <a:pt x="2095635" y="1228869"/>
                  </a:cubicBezTo>
                  <a:cubicBezTo>
                    <a:pt x="2155960" y="1059007"/>
                    <a:pt x="2219460" y="847869"/>
                    <a:pt x="2267085" y="714519"/>
                  </a:cubicBezTo>
                  <a:cubicBezTo>
                    <a:pt x="2314710" y="581169"/>
                    <a:pt x="2344873" y="512906"/>
                    <a:pt x="2381385" y="428769"/>
                  </a:cubicBezTo>
                  <a:cubicBezTo>
                    <a:pt x="2417897" y="344632"/>
                    <a:pt x="2449648" y="270019"/>
                    <a:pt x="2486160" y="209694"/>
                  </a:cubicBezTo>
                  <a:cubicBezTo>
                    <a:pt x="2522672" y="149369"/>
                    <a:pt x="2563948" y="100156"/>
                    <a:pt x="2600460" y="66819"/>
                  </a:cubicBezTo>
                  <a:cubicBezTo>
                    <a:pt x="2636973" y="33481"/>
                    <a:pt x="2676660" y="19194"/>
                    <a:pt x="2705235" y="9669"/>
                  </a:cubicBezTo>
                  <a:cubicBezTo>
                    <a:pt x="2733810" y="144"/>
                    <a:pt x="2743335" y="-6206"/>
                    <a:pt x="2771910" y="9669"/>
                  </a:cubicBezTo>
                  <a:cubicBezTo>
                    <a:pt x="2800485" y="25544"/>
                    <a:pt x="2840173" y="60469"/>
                    <a:pt x="2876685" y="104919"/>
                  </a:cubicBezTo>
                  <a:cubicBezTo>
                    <a:pt x="2913197" y="149369"/>
                    <a:pt x="2951297" y="204931"/>
                    <a:pt x="2990985" y="276369"/>
                  </a:cubicBezTo>
                  <a:cubicBezTo>
                    <a:pt x="3030673" y="347807"/>
                    <a:pt x="3073535" y="428769"/>
                    <a:pt x="3114810" y="533544"/>
                  </a:cubicBezTo>
                  <a:cubicBezTo>
                    <a:pt x="3156085" y="638319"/>
                    <a:pt x="3197360" y="782782"/>
                    <a:pt x="3238635" y="905019"/>
                  </a:cubicBezTo>
                  <a:cubicBezTo>
                    <a:pt x="3279910" y="1027256"/>
                    <a:pt x="3319598" y="1147906"/>
                    <a:pt x="3362460" y="1266969"/>
                  </a:cubicBezTo>
                  <a:cubicBezTo>
                    <a:pt x="3405323" y="1386031"/>
                    <a:pt x="3495810" y="1619394"/>
                    <a:pt x="3495810" y="1619394"/>
                  </a:cubicBezTo>
                  <a:cubicBezTo>
                    <a:pt x="3535497" y="1724169"/>
                    <a:pt x="3562485" y="1800369"/>
                    <a:pt x="3600585" y="1895619"/>
                  </a:cubicBezTo>
                  <a:cubicBezTo>
                    <a:pt x="3638685" y="1990869"/>
                    <a:pt x="3678373" y="2090882"/>
                    <a:pt x="3724410" y="2190894"/>
                  </a:cubicBezTo>
                  <a:cubicBezTo>
                    <a:pt x="3770447" y="2290906"/>
                    <a:pt x="3819660" y="2411557"/>
                    <a:pt x="3876810" y="2495694"/>
                  </a:cubicBezTo>
                  <a:cubicBezTo>
                    <a:pt x="3933960" y="2579831"/>
                    <a:pt x="4013335" y="2641744"/>
                    <a:pt x="4067310" y="2695719"/>
                  </a:cubicBezTo>
                  <a:cubicBezTo>
                    <a:pt x="4121285" y="2749694"/>
                    <a:pt x="4126048" y="2778269"/>
                    <a:pt x="4200660" y="2819544"/>
                  </a:cubicBezTo>
                  <a:cubicBezTo>
                    <a:pt x="4275272" y="2860819"/>
                    <a:pt x="4392748" y="2916382"/>
                    <a:pt x="4514985" y="2943369"/>
                  </a:cubicBezTo>
                  <a:cubicBezTo>
                    <a:pt x="4637222" y="2970356"/>
                    <a:pt x="4810260" y="2973531"/>
                    <a:pt x="4934085" y="2981469"/>
                  </a:cubicBezTo>
                  <a:cubicBezTo>
                    <a:pt x="5057910" y="2989406"/>
                    <a:pt x="5172210" y="2983057"/>
                    <a:pt x="5257935" y="2990994"/>
                  </a:cubicBezTo>
                  <a:cubicBezTo>
                    <a:pt x="5343660" y="2998931"/>
                    <a:pt x="5453197" y="3013219"/>
                    <a:pt x="5448435" y="3029094"/>
                  </a:cubicBezTo>
                  <a:cubicBezTo>
                    <a:pt x="5443673" y="3044969"/>
                    <a:pt x="5332547" y="3076719"/>
                    <a:pt x="5229360" y="3086244"/>
                  </a:cubicBezTo>
                  <a:cubicBezTo>
                    <a:pt x="5126173" y="3095769"/>
                    <a:pt x="4945198" y="3079894"/>
                    <a:pt x="4829310" y="3086244"/>
                  </a:cubicBezTo>
                  <a:cubicBezTo>
                    <a:pt x="4713422" y="3092594"/>
                    <a:pt x="4619760" y="3108469"/>
                    <a:pt x="4534035" y="3124344"/>
                  </a:cubicBezTo>
                  <a:cubicBezTo>
                    <a:pt x="4448310" y="3140219"/>
                    <a:pt x="4376872" y="3154507"/>
                    <a:pt x="4314960" y="3181494"/>
                  </a:cubicBezTo>
                  <a:cubicBezTo>
                    <a:pt x="4253048" y="3208481"/>
                    <a:pt x="4219710" y="3238644"/>
                    <a:pt x="4162560" y="3286269"/>
                  </a:cubicBezTo>
                  <a:cubicBezTo>
                    <a:pt x="4105410" y="3333894"/>
                    <a:pt x="4029210" y="3395807"/>
                    <a:pt x="3972060" y="3467244"/>
                  </a:cubicBezTo>
                  <a:cubicBezTo>
                    <a:pt x="3914910" y="3538681"/>
                    <a:pt x="3872048" y="3621231"/>
                    <a:pt x="3819660" y="3714894"/>
                  </a:cubicBezTo>
                  <a:cubicBezTo>
                    <a:pt x="3767272" y="3808557"/>
                    <a:pt x="3708535" y="3913332"/>
                    <a:pt x="3657735" y="4029219"/>
                  </a:cubicBezTo>
                  <a:cubicBezTo>
                    <a:pt x="3606935" y="4145106"/>
                    <a:pt x="3562485" y="4281632"/>
                    <a:pt x="3514860" y="4410219"/>
                  </a:cubicBezTo>
                  <a:cubicBezTo>
                    <a:pt x="3467235" y="4538807"/>
                    <a:pt x="3371985" y="4800744"/>
                    <a:pt x="3371985" y="4800744"/>
                  </a:cubicBezTo>
                  <a:cubicBezTo>
                    <a:pt x="3329123" y="4918219"/>
                    <a:pt x="3300548" y="4994419"/>
                    <a:pt x="3257685" y="5115069"/>
                  </a:cubicBezTo>
                  <a:cubicBezTo>
                    <a:pt x="3214823" y="5235719"/>
                    <a:pt x="3157673" y="5410344"/>
                    <a:pt x="3114810" y="5524644"/>
                  </a:cubicBezTo>
                  <a:cubicBezTo>
                    <a:pt x="3071948" y="5638944"/>
                    <a:pt x="3041785" y="5724669"/>
                    <a:pt x="3000510" y="5800869"/>
                  </a:cubicBezTo>
                  <a:cubicBezTo>
                    <a:pt x="2959235" y="5877069"/>
                    <a:pt x="2905260" y="5938982"/>
                    <a:pt x="2867160" y="5981844"/>
                  </a:cubicBezTo>
                  <a:cubicBezTo>
                    <a:pt x="2829060" y="6024706"/>
                    <a:pt x="2811598" y="6046932"/>
                    <a:pt x="2771910" y="6058044"/>
                  </a:cubicBezTo>
                  <a:cubicBezTo>
                    <a:pt x="2732223" y="6069157"/>
                    <a:pt x="2678248" y="6086619"/>
                    <a:pt x="2629035" y="6048519"/>
                  </a:cubicBezTo>
                  <a:cubicBezTo>
                    <a:pt x="2579823" y="6010419"/>
                    <a:pt x="2525848" y="5913582"/>
                    <a:pt x="2476635" y="5829444"/>
                  </a:cubicBezTo>
                  <a:cubicBezTo>
                    <a:pt x="2427423" y="5745307"/>
                    <a:pt x="2382972" y="5664344"/>
                    <a:pt x="2333760" y="5543694"/>
                  </a:cubicBezTo>
                  <a:cubicBezTo>
                    <a:pt x="2284548" y="5423044"/>
                    <a:pt x="2225810" y="5230956"/>
                    <a:pt x="2181360" y="5105544"/>
                  </a:cubicBezTo>
                  <a:cubicBezTo>
                    <a:pt x="2136910" y="4980132"/>
                    <a:pt x="2067060" y="4791219"/>
                    <a:pt x="2067060" y="4791219"/>
                  </a:cubicBezTo>
                  <a:cubicBezTo>
                    <a:pt x="2013085" y="4643582"/>
                    <a:pt x="1916247" y="4376881"/>
                    <a:pt x="1857510" y="4219719"/>
                  </a:cubicBezTo>
                  <a:cubicBezTo>
                    <a:pt x="1798773" y="4062557"/>
                    <a:pt x="1782898" y="3975244"/>
                    <a:pt x="1714635" y="3848244"/>
                  </a:cubicBezTo>
                  <a:cubicBezTo>
                    <a:pt x="1646373" y="3721244"/>
                    <a:pt x="1524135" y="3557731"/>
                    <a:pt x="1447935" y="3457719"/>
                  </a:cubicBezTo>
                  <a:cubicBezTo>
                    <a:pt x="1371735" y="3357707"/>
                    <a:pt x="1322522" y="3294206"/>
                    <a:pt x="1257435" y="3248169"/>
                  </a:cubicBezTo>
                  <a:cubicBezTo>
                    <a:pt x="1192348" y="3202132"/>
                    <a:pt x="1135197" y="3203719"/>
                    <a:pt x="1057410" y="3181494"/>
                  </a:cubicBezTo>
                  <a:cubicBezTo>
                    <a:pt x="979623" y="3159269"/>
                    <a:pt x="874847" y="3129106"/>
                    <a:pt x="790710" y="3114819"/>
                  </a:cubicBezTo>
                  <a:cubicBezTo>
                    <a:pt x="706573" y="3100532"/>
                    <a:pt x="649423" y="3100532"/>
                    <a:pt x="552585" y="3095769"/>
                  </a:cubicBezTo>
                  <a:cubicBezTo>
                    <a:pt x="455747" y="3091006"/>
                    <a:pt x="301760" y="3097356"/>
                    <a:pt x="209685" y="3086244"/>
                  </a:cubicBezTo>
                  <a:cubicBezTo>
                    <a:pt x="117610" y="3075132"/>
                    <a:pt x="-4628" y="3037032"/>
                    <a:pt x="135" y="301956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0" name="Straight Connector 29"/>
            <p:cNvCxnSpPr>
              <a:endCxn id="28" idx="45"/>
            </p:cNvCxnSpPr>
            <p:nvPr/>
          </p:nvCxnSpPr>
          <p:spPr>
            <a:xfrm flipV="1">
              <a:off x="5225920" y="5014391"/>
              <a:ext cx="3370834" cy="28262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67544" y="3140968"/>
            <a:ext cx="3600400" cy="2736304"/>
            <a:chOff x="1956111" y="854414"/>
            <a:chExt cx="6071852" cy="5448585"/>
          </a:xfrm>
        </p:grpSpPr>
        <p:sp>
          <p:nvSpPr>
            <p:cNvPr id="34" name="Freeform 33"/>
            <p:cNvSpPr/>
            <p:nvPr/>
          </p:nvSpPr>
          <p:spPr>
            <a:xfrm rot="16200000">
              <a:off x="2267744" y="542781"/>
              <a:ext cx="5448585" cy="6071852"/>
            </a:xfrm>
            <a:custGeom>
              <a:avLst/>
              <a:gdLst>
                <a:gd name="connsiteX0" fmla="*/ 135 w 5448585"/>
                <a:gd name="connsiteY0" fmla="*/ 3019569 h 6071852"/>
                <a:gd name="connsiteX1" fmla="*/ 238260 w 5448585"/>
                <a:gd name="connsiteY1" fmla="*/ 2981469 h 6071852"/>
                <a:gd name="connsiteX2" fmla="*/ 619260 w 5448585"/>
                <a:gd name="connsiteY2" fmla="*/ 2981469 h 6071852"/>
                <a:gd name="connsiteX3" fmla="*/ 943110 w 5448585"/>
                <a:gd name="connsiteY3" fmla="*/ 2933844 h 6071852"/>
                <a:gd name="connsiteX4" fmla="*/ 1247910 w 5448585"/>
                <a:gd name="connsiteY4" fmla="*/ 2819544 h 6071852"/>
                <a:gd name="connsiteX5" fmla="*/ 1371735 w 5448585"/>
                <a:gd name="connsiteY5" fmla="*/ 2714769 h 6071852"/>
                <a:gd name="connsiteX6" fmla="*/ 1562235 w 5448585"/>
                <a:gd name="connsiteY6" fmla="*/ 2486169 h 6071852"/>
                <a:gd name="connsiteX7" fmla="*/ 1771785 w 5448585"/>
                <a:gd name="connsiteY7" fmla="*/ 2086119 h 6071852"/>
                <a:gd name="connsiteX8" fmla="*/ 1905135 w 5448585"/>
                <a:gd name="connsiteY8" fmla="*/ 1733694 h 6071852"/>
                <a:gd name="connsiteX9" fmla="*/ 2095635 w 5448585"/>
                <a:gd name="connsiteY9" fmla="*/ 1228869 h 6071852"/>
                <a:gd name="connsiteX10" fmla="*/ 2267085 w 5448585"/>
                <a:gd name="connsiteY10" fmla="*/ 714519 h 6071852"/>
                <a:gd name="connsiteX11" fmla="*/ 2381385 w 5448585"/>
                <a:gd name="connsiteY11" fmla="*/ 428769 h 6071852"/>
                <a:gd name="connsiteX12" fmla="*/ 2486160 w 5448585"/>
                <a:gd name="connsiteY12" fmla="*/ 209694 h 6071852"/>
                <a:gd name="connsiteX13" fmla="*/ 2600460 w 5448585"/>
                <a:gd name="connsiteY13" fmla="*/ 66819 h 6071852"/>
                <a:gd name="connsiteX14" fmla="*/ 2705235 w 5448585"/>
                <a:gd name="connsiteY14" fmla="*/ 9669 h 6071852"/>
                <a:gd name="connsiteX15" fmla="*/ 2771910 w 5448585"/>
                <a:gd name="connsiteY15" fmla="*/ 9669 h 6071852"/>
                <a:gd name="connsiteX16" fmla="*/ 2876685 w 5448585"/>
                <a:gd name="connsiteY16" fmla="*/ 104919 h 6071852"/>
                <a:gd name="connsiteX17" fmla="*/ 2990985 w 5448585"/>
                <a:gd name="connsiteY17" fmla="*/ 276369 h 6071852"/>
                <a:gd name="connsiteX18" fmla="*/ 3114810 w 5448585"/>
                <a:gd name="connsiteY18" fmla="*/ 533544 h 6071852"/>
                <a:gd name="connsiteX19" fmla="*/ 3238635 w 5448585"/>
                <a:gd name="connsiteY19" fmla="*/ 905019 h 6071852"/>
                <a:gd name="connsiteX20" fmla="*/ 3362460 w 5448585"/>
                <a:gd name="connsiteY20" fmla="*/ 1266969 h 6071852"/>
                <a:gd name="connsiteX21" fmla="*/ 3495810 w 5448585"/>
                <a:gd name="connsiteY21" fmla="*/ 1619394 h 6071852"/>
                <a:gd name="connsiteX22" fmla="*/ 3600585 w 5448585"/>
                <a:gd name="connsiteY22" fmla="*/ 1895619 h 6071852"/>
                <a:gd name="connsiteX23" fmla="*/ 3724410 w 5448585"/>
                <a:gd name="connsiteY23" fmla="*/ 2190894 h 6071852"/>
                <a:gd name="connsiteX24" fmla="*/ 3876810 w 5448585"/>
                <a:gd name="connsiteY24" fmla="*/ 2495694 h 6071852"/>
                <a:gd name="connsiteX25" fmla="*/ 4067310 w 5448585"/>
                <a:gd name="connsiteY25" fmla="*/ 2695719 h 6071852"/>
                <a:gd name="connsiteX26" fmla="*/ 4200660 w 5448585"/>
                <a:gd name="connsiteY26" fmla="*/ 2819544 h 6071852"/>
                <a:gd name="connsiteX27" fmla="*/ 4514985 w 5448585"/>
                <a:gd name="connsiteY27" fmla="*/ 2943369 h 6071852"/>
                <a:gd name="connsiteX28" fmla="*/ 4934085 w 5448585"/>
                <a:gd name="connsiteY28" fmla="*/ 2981469 h 6071852"/>
                <a:gd name="connsiteX29" fmla="*/ 5257935 w 5448585"/>
                <a:gd name="connsiteY29" fmla="*/ 2990994 h 6071852"/>
                <a:gd name="connsiteX30" fmla="*/ 5448435 w 5448585"/>
                <a:gd name="connsiteY30" fmla="*/ 3029094 h 6071852"/>
                <a:gd name="connsiteX31" fmla="*/ 5229360 w 5448585"/>
                <a:gd name="connsiteY31" fmla="*/ 3086244 h 6071852"/>
                <a:gd name="connsiteX32" fmla="*/ 4829310 w 5448585"/>
                <a:gd name="connsiteY32" fmla="*/ 3086244 h 6071852"/>
                <a:gd name="connsiteX33" fmla="*/ 4534035 w 5448585"/>
                <a:gd name="connsiteY33" fmla="*/ 3124344 h 6071852"/>
                <a:gd name="connsiteX34" fmla="*/ 4314960 w 5448585"/>
                <a:gd name="connsiteY34" fmla="*/ 3181494 h 6071852"/>
                <a:gd name="connsiteX35" fmla="*/ 4162560 w 5448585"/>
                <a:gd name="connsiteY35" fmla="*/ 3286269 h 6071852"/>
                <a:gd name="connsiteX36" fmla="*/ 3972060 w 5448585"/>
                <a:gd name="connsiteY36" fmla="*/ 3467244 h 6071852"/>
                <a:gd name="connsiteX37" fmla="*/ 3819660 w 5448585"/>
                <a:gd name="connsiteY37" fmla="*/ 3714894 h 6071852"/>
                <a:gd name="connsiteX38" fmla="*/ 3657735 w 5448585"/>
                <a:gd name="connsiteY38" fmla="*/ 4029219 h 6071852"/>
                <a:gd name="connsiteX39" fmla="*/ 3514860 w 5448585"/>
                <a:gd name="connsiteY39" fmla="*/ 4410219 h 6071852"/>
                <a:gd name="connsiteX40" fmla="*/ 3371985 w 5448585"/>
                <a:gd name="connsiteY40" fmla="*/ 4800744 h 6071852"/>
                <a:gd name="connsiteX41" fmla="*/ 3257685 w 5448585"/>
                <a:gd name="connsiteY41" fmla="*/ 5115069 h 6071852"/>
                <a:gd name="connsiteX42" fmla="*/ 3114810 w 5448585"/>
                <a:gd name="connsiteY42" fmla="*/ 5524644 h 6071852"/>
                <a:gd name="connsiteX43" fmla="*/ 3000510 w 5448585"/>
                <a:gd name="connsiteY43" fmla="*/ 5800869 h 6071852"/>
                <a:gd name="connsiteX44" fmla="*/ 2867160 w 5448585"/>
                <a:gd name="connsiteY44" fmla="*/ 5981844 h 6071852"/>
                <a:gd name="connsiteX45" fmla="*/ 2771910 w 5448585"/>
                <a:gd name="connsiteY45" fmla="*/ 6058044 h 6071852"/>
                <a:gd name="connsiteX46" fmla="*/ 2629035 w 5448585"/>
                <a:gd name="connsiteY46" fmla="*/ 6048519 h 6071852"/>
                <a:gd name="connsiteX47" fmla="*/ 2476635 w 5448585"/>
                <a:gd name="connsiteY47" fmla="*/ 5829444 h 6071852"/>
                <a:gd name="connsiteX48" fmla="*/ 2333760 w 5448585"/>
                <a:gd name="connsiteY48" fmla="*/ 5543694 h 6071852"/>
                <a:gd name="connsiteX49" fmla="*/ 2181360 w 5448585"/>
                <a:gd name="connsiteY49" fmla="*/ 5105544 h 6071852"/>
                <a:gd name="connsiteX50" fmla="*/ 2067060 w 5448585"/>
                <a:gd name="connsiteY50" fmla="*/ 4791219 h 6071852"/>
                <a:gd name="connsiteX51" fmla="*/ 1857510 w 5448585"/>
                <a:gd name="connsiteY51" fmla="*/ 4219719 h 6071852"/>
                <a:gd name="connsiteX52" fmla="*/ 1714635 w 5448585"/>
                <a:gd name="connsiteY52" fmla="*/ 3848244 h 6071852"/>
                <a:gd name="connsiteX53" fmla="*/ 1447935 w 5448585"/>
                <a:gd name="connsiteY53" fmla="*/ 3457719 h 6071852"/>
                <a:gd name="connsiteX54" fmla="*/ 1257435 w 5448585"/>
                <a:gd name="connsiteY54" fmla="*/ 3248169 h 6071852"/>
                <a:gd name="connsiteX55" fmla="*/ 1057410 w 5448585"/>
                <a:gd name="connsiteY55" fmla="*/ 3181494 h 6071852"/>
                <a:gd name="connsiteX56" fmla="*/ 790710 w 5448585"/>
                <a:gd name="connsiteY56" fmla="*/ 3114819 h 6071852"/>
                <a:gd name="connsiteX57" fmla="*/ 552585 w 5448585"/>
                <a:gd name="connsiteY57" fmla="*/ 3095769 h 6071852"/>
                <a:gd name="connsiteX58" fmla="*/ 209685 w 5448585"/>
                <a:gd name="connsiteY58" fmla="*/ 3086244 h 6071852"/>
                <a:gd name="connsiteX59" fmla="*/ 135 w 5448585"/>
                <a:gd name="connsiteY59" fmla="*/ 3019569 h 60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448585" h="6071852">
                  <a:moveTo>
                    <a:pt x="135" y="3019569"/>
                  </a:moveTo>
                  <a:cubicBezTo>
                    <a:pt x="4898" y="3002106"/>
                    <a:pt x="135073" y="2987819"/>
                    <a:pt x="238260" y="2981469"/>
                  </a:cubicBezTo>
                  <a:cubicBezTo>
                    <a:pt x="341448" y="2975119"/>
                    <a:pt x="501785" y="2989406"/>
                    <a:pt x="619260" y="2981469"/>
                  </a:cubicBezTo>
                  <a:cubicBezTo>
                    <a:pt x="736735" y="2973532"/>
                    <a:pt x="838335" y="2960831"/>
                    <a:pt x="943110" y="2933844"/>
                  </a:cubicBezTo>
                  <a:cubicBezTo>
                    <a:pt x="1047885" y="2906856"/>
                    <a:pt x="1176472" y="2856057"/>
                    <a:pt x="1247910" y="2819544"/>
                  </a:cubicBezTo>
                  <a:cubicBezTo>
                    <a:pt x="1319348" y="2783031"/>
                    <a:pt x="1319348" y="2770331"/>
                    <a:pt x="1371735" y="2714769"/>
                  </a:cubicBezTo>
                  <a:cubicBezTo>
                    <a:pt x="1424122" y="2659207"/>
                    <a:pt x="1495560" y="2590944"/>
                    <a:pt x="1562235" y="2486169"/>
                  </a:cubicBezTo>
                  <a:cubicBezTo>
                    <a:pt x="1628910" y="2381394"/>
                    <a:pt x="1714635" y="2211531"/>
                    <a:pt x="1771785" y="2086119"/>
                  </a:cubicBezTo>
                  <a:cubicBezTo>
                    <a:pt x="1828935" y="1960707"/>
                    <a:pt x="1905135" y="1733694"/>
                    <a:pt x="1905135" y="1733694"/>
                  </a:cubicBezTo>
                  <a:cubicBezTo>
                    <a:pt x="1959110" y="1590819"/>
                    <a:pt x="2035310" y="1398731"/>
                    <a:pt x="2095635" y="1228869"/>
                  </a:cubicBezTo>
                  <a:cubicBezTo>
                    <a:pt x="2155960" y="1059007"/>
                    <a:pt x="2219460" y="847869"/>
                    <a:pt x="2267085" y="714519"/>
                  </a:cubicBezTo>
                  <a:cubicBezTo>
                    <a:pt x="2314710" y="581169"/>
                    <a:pt x="2344873" y="512906"/>
                    <a:pt x="2381385" y="428769"/>
                  </a:cubicBezTo>
                  <a:cubicBezTo>
                    <a:pt x="2417897" y="344632"/>
                    <a:pt x="2449648" y="270019"/>
                    <a:pt x="2486160" y="209694"/>
                  </a:cubicBezTo>
                  <a:cubicBezTo>
                    <a:pt x="2522672" y="149369"/>
                    <a:pt x="2563948" y="100156"/>
                    <a:pt x="2600460" y="66819"/>
                  </a:cubicBezTo>
                  <a:cubicBezTo>
                    <a:pt x="2636973" y="33481"/>
                    <a:pt x="2676660" y="19194"/>
                    <a:pt x="2705235" y="9669"/>
                  </a:cubicBezTo>
                  <a:cubicBezTo>
                    <a:pt x="2733810" y="144"/>
                    <a:pt x="2743335" y="-6206"/>
                    <a:pt x="2771910" y="9669"/>
                  </a:cubicBezTo>
                  <a:cubicBezTo>
                    <a:pt x="2800485" y="25544"/>
                    <a:pt x="2840173" y="60469"/>
                    <a:pt x="2876685" y="104919"/>
                  </a:cubicBezTo>
                  <a:cubicBezTo>
                    <a:pt x="2913197" y="149369"/>
                    <a:pt x="2951297" y="204931"/>
                    <a:pt x="2990985" y="276369"/>
                  </a:cubicBezTo>
                  <a:cubicBezTo>
                    <a:pt x="3030673" y="347807"/>
                    <a:pt x="3073535" y="428769"/>
                    <a:pt x="3114810" y="533544"/>
                  </a:cubicBezTo>
                  <a:cubicBezTo>
                    <a:pt x="3156085" y="638319"/>
                    <a:pt x="3197360" y="782782"/>
                    <a:pt x="3238635" y="905019"/>
                  </a:cubicBezTo>
                  <a:cubicBezTo>
                    <a:pt x="3279910" y="1027256"/>
                    <a:pt x="3319598" y="1147906"/>
                    <a:pt x="3362460" y="1266969"/>
                  </a:cubicBezTo>
                  <a:cubicBezTo>
                    <a:pt x="3405323" y="1386031"/>
                    <a:pt x="3495810" y="1619394"/>
                    <a:pt x="3495810" y="1619394"/>
                  </a:cubicBezTo>
                  <a:cubicBezTo>
                    <a:pt x="3535497" y="1724169"/>
                    <a:pt x="3562485" y="1800369"/>
                    <a:pt x="3600585" y="1895619"/>
                  </a:cubicBezTo>
                  <a:cubicBezTo>
                    <a:pt x="3638685" y="1990869"/>
                    <a:pt x="3678373" y="2090882"/>
                    <a:pt x="3724410" y="2190894"/>
                  </a:cubicBezTo>
                  <a:cubicBezTo>
                    <a:pt x="3770447" y="2290906"/>
                    <a:pt x="3819660" y="2411557"/>
                    <a:pt x="3876810" y="2495694"/>
                  </a:cubicBezTo>
                  <a:cubicBezTo>
                    <a:pt x="3933960" y="2579831"/>
                    <a:pt x="4013335" y="2641744"/>
                    <a:pt x="4067310" y="2695719"/>
                  </a:cubicBezTo>
                  <a:cubicBezTo>
                    <a:pt x="4121285" y="2749694"/>
                    <a:pt x="4126048" y="2778269"/>
                    <a:pt x="4200660" y="2819544"/>
                  </a:cubicBezTo>
                  <a:cubicBezTo>
                    <a:pt x="4275272" y="2860819"/>
                    <a:pt x="4392748" y="2916382"/>
                    <a:pt x="4514985" y="2943369"/>
                  </a:cubicBezTo>
                  <a:cubicBezTo>
                    <a:pt x="4637222" y="2970356"/>
                    <a:pt x="4810260" y="2973531"/>
                    <a:pt x="4934085" y="2981469"/>
                  </a:cubicBezTo>
                  <a:cubicBezTo>
                    <a:pt x="5057910" y="2989406"/>
                    <a:pt x="5172210" y="2983057"/>
                    <a:pt x="5257935" y="2990994"/>
                  </a:cubicBezTo>
                  <a:cubicBezTo>
                    <a:pt x="5343660" y="2998931"/>
                    <a:pt x="5453197" y="3013219"/>
                    <a:pt x="5448435" y="3029094"/>
                  </a:cubicBezTo>
                  <a:cubicBezTo>
                    <a:pt x="5443673" y="3044969"/>
                    <a:pt x="5332547" y="3076719"/>
                    <a:pt x="5229360" y="3086244"/>
                  </a:cubicBezTo>
                  <a:cubicBezTo>
                    <a:pt x="5126173" y="3095769"/>
                    <a:pt x="4945198" y="3079894"/>
                    <a:pt x="4829310" y="3086244"/>
                  </a:cubicBezTo>
                  <a:cubicBezTo>
                    <a:pt x="4713422" y="3092594"/>
                    <a:pt x="4619760" y="3108469"/>
                    <a:pt x="4534035" y="3124344"/>
                  </a:cubicBezTo>
                  <a:cubicBezTo>
                    <a:pt x="4448310" y="3140219"/>
                    <a:pt x="4376872" y="3154507"/>
                    <a:pt x="4314960" y="3181494"/>
                  </a:cubicBezTo>
                  <a:cubicBezTo>
                    <a:pt x="4253048" y="3208481"/>
                    <a:pt x="4219710" y="3238644"/>
                    <a:pt x="4162560" y="3286269"/>
                  </a:cubicBezTo>
                  <a:cubicBezTo>
                    <a:pt x="4105410" y="3333894"/>
                    <a:pt x="4029210" y="3395807"/>
                    <a:pt x="3972060" y="3467244"/>
                  </a:cubicBezTo>
                  <a:cubicBezTo>
                    <a:pt x="3914910" y="3538681"/>
                    <a:pt x="3872048" y="3621231"/>
                    <a:pt x="3819660" y="3714894"/>
                  </a:cubicBezTo>
                  <a:cubicBezTo>
                    <a:pt x="3767272" y="3808557"/>
                    <a:pt x="3708535" y="3913332"/>
                    <a:pt x="3657735" y="4029219"/>
                  </a:cubicBezTo>
                  <a:cubicBezTo>
                    <a:pt x="3606935" y="4145106"/>
                    <a:pt x="3562485" y="4281632"/>
                    <a:pt x="3514860" y="4410219"/>
                  </a:cubicBezTo>
                  <a:cubicBezTo>
                    <a:pt x="3467235" y="4538807"/>
                    <a:pt x="3371985" y="4800744"/>
                    <a:pt x="3371985" y="4800744"/>
                  </a:cubicBezTo>
                  <a:cubicBezTo>
                    <a:pt x="3329123" y="4918219"/>
                    <a:pt x="3300548" y="4994419"/>
                    <a:pt x="3257685" y="5115069"/>
                  </a:cubicBezTo>
                  <a:cubicBezTo>
                    <a:pt x="3214823" y="5235719"/>
                    <a:pt x="3157673" y="5410344"/>
                    <a:pt x="3114810" y="5524644"/>
                  </a:cubicBezTo>
                  <a:cubicBezTo>
                    <a:pt x="3071948" y="5638944"/>
                    <a:pt x="3041785" y="5724669"/>
                    <a:pt x="3000510" y="5800869"/>
                  </a:cubicBezTo>
                  <a:cubicBezTo>
                    <a:pt x="2959235" y="5877069"/>
                    <a:pt x="2905260" y="5938982"/>
                    <a:pt x="2867160" y="5981844"/>
                  </a:cubicBezTo>
                  <a:cubicBezTo>
                    <a:pt x="2829060" y="6024706"/>
                    <a:pt x="2811598" y="6046932"/>
                    <a:pt x="2771910" y="6058044"/>
                  </a:cubicBezTo>
                  <a:cubicBezTo>
                    <a:pt x="2732223" y="6069157"/>
                    <a:pt x="2678248" y="6086619"/>
                    <a:pt x="2629035" y="6048519"/>
                  </a:cubicBezTo>
                  <a:cubicBezTo>
                    <a:pt x="2579823" y="6010419"/>
                    <a:pt x="2525848" y="5913582"/>
                    <a:pt x="2476635" y="5829444"/>
                  </a:cubicBezTo>
                  <a:cubicBezTo>
                    <a:pt x="2427423" y="5745307"/>
                    <a:pt x="2382972" y="5664344"/>
                    <a:pt x="2333760" y="5543694"/>
                  </a:cubicBezTo>
                  <a:cubicBezTo>
                    <a:pt x="2284548" y="5423044"/>
                    <a:pt x="2225810" y="5230956"/>
                    <a:pt x="2181360" y="5105544"/>
                  </a:cubicBezTo>
                  <a:cubicBezTo>
                    <a:pt x="2136910" y="4980132"/>
                    <a:pt x="2067060" y="4791219"/>
                    <a:pt x="2067060" y="4791219"/>
                  </a:cubicBezTo>
                  <a:cubicBezTo>
                    <a:pt x="2013085" y="4643582"/>
                    <a:pt x="1916247" y="4376881"/>
                    <a:pt x="1857510" y="4219719"/>
                  </a:cubicBezTo>
                  <a:cubicBezTo>
                    <a:pt x="1798773" y="4062557"/>
                    <a:pt x="1782898" y="3975244"/>
                    <a:pt x="1714635" y="3848244"/>
                  </a:cubicBezTo>
                  <a:cubicBezTo>
                    <a:pt x="1646373" y="3721244"/>
                    <a:pt x="1524135" y="3557731"/>
                    <a:pt x="1447935" y="3457719"/>
                  </a:cubicBezTo>
                  <a:cubicBezTo>
                    <a:pt x="1371735" y="3357707"/>
                    <a:pt x="1322522" y="3294206"/>
                    <a:pt x="1257435" y="3248169"/>
                  </a:cubicBezTo>
                  <a:cubicBezTo>
                    <a:pt x="1192348" y="3202132"/>
                    <a:pt x="1135197" y="3203719"/>
                    <a:pt x="1057410" y="3181494"/>
                  </a:cubicBezTo>
                  <a:cubicBezTo>
                    <a:pt x="979623" y="3159269"/>
                    <a:pt x="874847" y="3129106"/>
                    <a:pt x="790710" y="3114819"/>
                  </a:cubicBezTo>
                  <a:cubicBezTo>
                    <a:pt x="706573" y="3100532"/>
                    <a:pt x="649423" y="3100532"/>
                    <a:pt x="552585" y="3095769"/>
                  </a:cubicBezTo>
                  <a:cubicBezTo>
                    <a:pt x="455747" y="3091006"/>
                    <a:pt x="301760" y="3097356"/>
                    <a:pt x="209685" y="3086244"/>
                  </a:cubicBezTo>
                  <a:cubicBezTo>
                    <a:pt x="117610" y="3075132"/>
                    <a:pt x="-4628" y="3037032"/>
                    <a:pt x="135" y="301956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64853" y="862642"/>
              <a:ext cx="1778008" cy="5279366"/>
            </a:xfrm>
            <a:custGeom>
              <a:avLst/>
              <a:gdLst>
                <a:gd name="connsiteX0" fmla="*/ 829841 w 1778008"/>
                <a:gd name="connsiteY0" fmla="*/ 0 h 5279366"/>
                <a:gd name="connsiteX1" fmla="*/ 881600 w 1778008"/>
                <a:gd name="connsiteY1" fmla="*/ 293298 h 5279366"/>
                <a:gd name="connsiteX2" fmla="*/ 864347 w 1778008"/>
                <a:gd name="connsiteY2" fmla="*/ 526211 h 5279366"/>
                <a:gd name="connsiteX3" fmla="*/ 881600 w 1778008"/>
                <a:gd name="connsiteY3" fmla="*/ 983411 h 5279366"/>
                <a:gd name="connsiteX4" fmla="*/ 993743 w 1778008"/>
                <a:gd name="connsiteY4" fmla="*/ 1362973 h 5279366"/>
                <a:gd name="connsiteX5" fmla="*/ 1295668 w 1778008"/>
                <a:gd name="connsiteY5" fmla="*/ 1656271 h 5279366"/>
                <a:gd name="connsiteX6" fmla="*/ 1770121 w 1778008"/>
                <a:gd name="connsiteY6" fmla="*/ 1949569 h 5279366"/>
                <a:gd name="connsiteX7" fmla="*/ 1537207 w 1778008"/>
                <a:gd name="connsiteY7" fmla="*/ 2372264 h 5279366"/>
                <a:gd name="connsiteX8" fmla="*/ 847094 w 1778008"/>
                <a:gd name="connsiteY8" fmla="*/ 2648309 h 5279366"/>
                <a:gd name="connsiteX9" fmla="*/ 346762 w 1778008"/>
                <a:gd name="connsiteY9" fmla="*/ 2794958 h 5279366"/>
                <a:gd name="connsiteX10" fmla="*/ 36211 w 1778008"/>
                <a:gd name="connsiteY10" fmla="*/ 3200400 h 5279366"/>
                <a:gd name="connsiteX11" fmla="*/ 44838 w 1778008"/>
                <a:gd name="connsiteY11" fmla="*/ 3510950 h 5279366"/>
                <a:gd name="connsiteX12" fmla="*/ 381268 w 1778008"/>
                <a:gd name="connsiteY12" fmla="*/ 3804249 h 5279366"/>
                <a:gd name="connsiteX13" fmla="*/ 622807 w 1778008"/>
                <a:gd name="connsiteY13" fmla="*/ 4106173 h 5279366"/>
                <a:gd name="connsiteX14" fmla="*/ 752204 w 1778008"/>
                <a:gd name="connsiteY14" fmla="*/ 4425350 h 5279366"/>
                <a:gd name="connsiteX15" fmla="*/ 803962 w 1778008"/>
                <a:gd name="connsiteY15" fmla="*/ 4925683 h 5279366"/>
                <a:gd name="connsiteX16" fmla="*/ 786709 w 1778008"/>
                <a:gd name="connsiteY16" fmla="*/ 5279366 h 527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78008" h="5279366">
                  <a:moveTo>
                    <a:pt x="829841" y="0"/>
                  </a:moveTo>
                  <a:cubicBezTo>
                    <a:pt x="852845" y="102798"/>
                    <a:pt x="875849" y="205596"/>
                    <a:pt x="881600" y="293298"/>
                  </a:cubicBezTo>
                  <a:cubicBezTo>
                    <a:pt x="887351" y="381000"/>
                    <a:pt x="864347" y="411192"/>
                    <a:pt x="864347" y="526211"/>
                  </a:cubicBezTo>
                  <a:cubicBezTo>
                    <a:pt x="864347" y="641230"/>
                    <a:pt x="860034" y="843951"/>
                    <a:pt x="881600" y="983411"/>
                  </a:cubicBezTo>
                  <a:cubicBezTo>
                    <a:pt x="903166" y="1122871"/>
                    <a:pt x="924732" y="1250830"/>
                    <a:pt x="993743" y="1362973"/>
                  </a:cubicBezTo>
                  <a:cubicBezTo>
                    <a:pt x="1062754" y="1475116"/>
                    <a:pt x="1166272" y="1558505"/>
                    <a:pt x="1295668" y="1656271"/>
                  </a:cubicBezTo>
                  <a:cubicBezTo>
                    <a:pt x="1425064" y="1754037"/>
                    <a:pt x="1729865" y="1830237"/>
                    <a:pt x="1770121" y="1949569"/>
                  </a:cubicBezTo>
                  <a:cubicBezTo>
                    <a:pt x="1810377" y="2068901"/>
                    <a:pt x="1691045" y="2255807"/>
                    <a:pt x="1537207" y="2372264"/>
                  </a:cubicBezTo>
                  <a:cubicBezTo>
                    <a:pt x="1383369" y="2488721"/>
                    <a:pt x="1045501" y="2577860"/>
                    <a:pt x="847094" y="2648309"/>
                  </a:cubicBezTo>
                  <a:cubicBezTo>
                    <a:pt x="648687" y="2718758"/>
                    <a:pt x="481909" y="2702943"/>
                    <a:pt x="346762" y="2794958"/>
                  </a:cubicBezTo>
                  <a:cubicBezTo>
                    <a:pt x="211615" y="2886973"/>
                    <a:pt x="86532" y="3081068"/>
                    <a:pt x="36211" y="3200400"/>
                  </a:cubicBezTo>
                  <a:cubicBezTo>
                    <a:pt x="-14110" y="3319732"/>
                    <a:pt x="-12672" y="3410309"/>
                    <a:pt x="44838" y="3510950"/>
                  </a:cubicBezTo>
                  <a:cubicBezTo>
                    <a:pt x="102347" y="3611592"/>
                    <a:pt x="284940" y="3705045"/>
                    <a:pt x="381268" y="3804249"/>
                  </a:cubicBezTo>
                  <a:cubicBezTo>
                    <a:pt x="477596" y="3903453"/>
                    <a:pt x="560984" y="4002656"/>
                    <a:pt x="622807" y="4106173"/>
                  </a:cubicBezTo>
                  <a:cubicBezTo>
                    <a:pt x="684630" y="4209690"/>
                    <a:pt x="722011" y="4288765"/>
                    <a:pt x="752204" y="4425350"/>
                  </a:cubicBezTo>
                  <a:cubicBezTo>
                    <a:pt x="782397" y="4561935"/>
                    <a:pt x="798211" y="4783347"/>
                    <a:pt x="803962" y="4925683"/>
                  </a:cubicBezTo>
                  <a:cubicBezTo>
                    <a:pt x="809713" y="5068019"/>
                    <a:pt x="798211" y="5173692"/>
                    <a:pt x="786709" y="5279366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3419872" y="3645024"/>
            <a:ext cx="2448272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latin typeface="Comic Sans MS" pitchFamily="66" charset="0"/>
              </a:rPr>
              <a:t>Strings with Hamming weight k</a:t>
            </a:r>
          </a:p>
        </p:txBody>
      </p:sp>
      <p:cxnSp>
        <p:nvCxnSpPr>
          <p:cNvPr id="6" name="Straight Arrow Connector 5"/>
          <p:cNvCxnSpPr>
            <a:endCxn id="34" idx="39"/>
          </p:cNvCxnSpPr>
          <p:nvPr/>
        </p:nvCxnSpPr>
        <p:spPr>
          <a:xfrm flipH="1">
            <a:off x="3082653" y="3957954"/>
            <a:ext cx="481236" cy="154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2736176" y="3429000"/>
            <a:ext cx="288031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n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736175" y="5085184"/>
            <a:ext cx="288031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0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771800" y="400506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1600" dirty="0" smtClean="0">
                <a:latin typeface="Comic Sans MS" pitchFamily="66" charset="0"/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Cube vs. Ball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4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9" grpId="0"/>
      <p:bldP spid="11" grpId="0"/>
      <p:bldP spid="12" grpId="0"/>
      <p:bldP spid="13" grpId="0"/>
      <p:bldP spid="14" grpId="0"/>
      <p:bldP spid="15" grpId="0"/>
      <p:bldP spid="27" grpId="0" animBg="1"/>
      <p:bldP spid="27" grpId="1" animBg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67544" y="1124744"/>
            <a:ext cx="8352928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39552" y="1196752"/>
                <a:ext cx="8136904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2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Open Problem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LV’11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]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Prove that for </a:t>
                </a:r>
                <a:r>
                  <a:rPr lang="en-US" sz="2000" dirty="0" smtClean="0">
                    <a:latin typeface="Comic Sans MS" pitchFamily="66" charset="0"/>
                  </a:rPr>
                  <a:t>any bijection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,</a:t>
                </a:r>
              </a:p>
              <a:p>
                <a:pPr marL="0" indent="0" algn="just" rtl="0">
                  <a:buNone/>
                </a:pPr>
                <a:endParaRPr lang="en-US" sz="400" dirty="0" smtClean="0">
                  <a:latin typeface="Comic Sans MS" pitchFamily="66" charset="0"/>
                </a:endParaRPr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𝑎𝑣𝑔𝑆𝑡𝑟𝑒𝑡𝑐h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~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𝑑𝑖𝑠𝑡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𝜔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8136904" cy="648072"/>
              </a:xfrm>
              <a:prstGeom prst="rect">
                <a:avLst/>
              </a:prstGeom>
              <a:blipFill rotWithShape="0">
                <a:blip r:embed="rId2"/>
                <a:stretch>
                  <a:fillRect l="-975" t="-7477" r="-75" b="-5981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611560" y="3140968"/>
                <a:ext cx="8208912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∘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                 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𝑓𝑙𝑖𝑝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∘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     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40968"/>
                <a:ext cx="8208912" cy="576064"/>
              </a:xfrm>
              <a:prstGeom prst="rect">
                <a:avLst/>
              </a:prstGeom>
              <a:blipFill rotWithShape="0">
                <a:blip r:embed="rId3"/>
                <a:stretch>
                  <a:fillRect b="-2526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395536" y="4077072"/>
                <a:ext cx="7992888" cy="540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Average stretch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77072"/>
                <a:ext cx="7992888" cy="540060"/>
              </a:xfrm>
              <a:prstGeom prst="rect">
                <a:avLst/>
              </a:prstGeom>
              <a:blipFill rotWithShape="0">
                <a:blip r:embed="rId4"/>
                <a:stretch>
                  <a:fillRect l="-839" t="-681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2"/>
          <p:cNvSpPr txBox="1">
            <a:spLocks/>
          </p:cNvSpPr>
          <p:nvPr/>
        </p:nvSpPr>
        <p:spPr>
          <a:xfrm>
            <a:off x="395536" y="2564904"/>
            <a:ext cx="7992888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latin typeface="Comic Sans MS" pitchFamily="66" charset="0"/>
              </a:rPr>
              <a:t>A “Naïve” Upper Bound.</a:t>
            </a:r>
          </a:p>
        </p:txBody>
      </p:sp>
      <p:sp>
        <p:nvSpPr>
          <p:cNvPr id="9" name="Rectangle 8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Respecting distances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4277800"/>
            <a:ext cx="4073090" cy="23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5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/>
      <p:bldP spid="16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361" y="5581129"/>
            <a:ext cx="6633258" cy="100320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251520" y="980728"/>
            <a:ext cx="8568952" cy="1623133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39552" y="1052736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2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Theorem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[B</a:t>
                </a:r>
                <a:r>
                  <a:rPr lang="en-US" sz="16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C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S’13]</a:t>
                </a:r>
                <a:r>
                  <a:rPr lang="en-US" sz="22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∃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𝜓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such that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052736"/>
                <a:ext cx="7992888" cy="648072"/>
              </a:xfrm>
              <a:prstGeom prst="rect">
                <a:avLst/>
              </a:prstGeom>
              <a:blipFill rotWithShape="0">
                <a:blip r:embed="rId3"/>
                <a:stretch>
                  <a:fillRect l="-992" t="-37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755576" y="1523741"/>
                <a:ext cx="1440160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∀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~</m:t>
                      </m:r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0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523741"/>
                <a:ext cx="1440160" cy="576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3419872" y="1944772"/>
                <a:ext cx="3744795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𝑑𝑖𝑠𝑡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𝜓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𝜓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≤</m:t>
                    </m:r>
                    <m:r>
                      <a:rPr lang="en-US" sz="2000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944772"/>
                <a:ext cx="3744795" cy="576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2483768" y="1534758"/>
                <a:ext cx="5904656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    </m:t>
                    </m:r>
                    <m:r>
                      <a:rPr lang="en-US" sz="2000" b="0" i="1" smtClean="0">
                        <a:latin typeface="Cambria Math"/>
                      </a:rPr>
                      <m:t>𝑑𝑖𝑠𝑡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≤</m:t>
                    </m:r>
                    <m:r>
                      <a:rPr lang="en-US" sz="2000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534758"/>
                <a:ext cx="5904656" cy="576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/>
          <p:cNvSpPr txBox="1">
            <a:spLocks/>
          </p:cNvSpPr>
          <p:nvPr/>
        </p:nvSpPr>
        <p:spPr>
          <a:xfrm>
            <a:off x="2060104" y="1523741"/>
            <a:ext cx="567680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791201" y="1955789"/>
                <a:ext cx="1440160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US" sz="20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∀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~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0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01" y="1955789"/>
                <a:ext cx="1440160" cy="576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2483768" y="1955789"/>
                <a:ext cx="648072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955789"/>
                <a:ext cx="648072" cy="576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2060104" y="1955789"/>
            <a:ext cx="567680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</a:p>
        </p:txBody>
      </p:sp>
      <p:sp>
        <p:nvSpPr>
          <p:cNvPr id="24" name="Rectangle 23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Respecting distances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51520" y="3429000"/>
            <a:ext cx="8552422" cy="1008112"/>
          </a:xfrm>
          <a:prstGeom prst="roundRect">
            <a:avLst>
              <a:gd name="adj" fmla="val 11411"/>
            </a:avLst>
          </a:prstGeom>
          <a:solidFill>
            <a:srgbClr val="FCFAB8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21620" y="3568866"/>
            <a:ext cx="8210818" cy="6874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0">
              <a:buNone/>
            </a:pPr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Open Problem.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mic Sans MS" pitchFamily="66" charset="0"/>
              </a:rPr>
              <a:t>Does the result hold for general balanced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halfspaces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en-US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marL="0" indent="0" algn="just" rtl="0"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marL="0" indent="0" algn="just" rtl="0">
              <a:buNone/>
            </a:pPr>
            <a:endParaRPr lang="en-US" sz="2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41784" y="2852795"/>
                <a:ext cx="732656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Switching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±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notation</a:t>
                </a:r>
                <a:endParaRPr lang="en-US" sz="20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4" y="2852795"/>
                <a:ext cx="7326560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832" t="-9091" b="-25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461082" y="2848198"/>
                <a:ext cx="534286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r>
                        <a:rPr lang="en-US" sz="20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: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+⋯+</m:t>
                              </m:r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082" y="2848198"/>
                <a:ext cx="5342860" cy="400110"/>
              </a:xfrm>
              <a:prstGeom prst="rect">
                <a:avLst/>
              </a:prstGeom>
              <a:blipFill rotWithShape="0">
                <a:blip r:embed="rId10"/>
                <a:stretch>
                  <a:fillRect l="-571" b="-1515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691680" y="3881969"/>
                <a:ext cx="64503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: 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: 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 : 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+⋯+</m:t>
                            </m:r>
                            <m:sSub>
                              <m:sSubPr>
                                <m:ctrlP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?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881969"/>
                <a:ext cx="64503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231" r="-945" b="-2769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>
          <a:xfrm>
            <a:off x="251520" y="4653136"/>
            <a:ext cx="8552422" cy="1584176"/>
          </a:xfrm>
          <a:prstGeom prst="roundRect">
            <a:avLst>
              <a:gd name="adj" fmla="val 11411"/>
            </a:avLst>
          </a:prstGeom>
          <a:solidFill>
            <a:srgbClr val="FCFAB8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321620" y="4793002"/>
                <a:ext cx="8210818" cy="687480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200" b="1" dirty="0" smtClean="0">
                    <a:solidFill>
                      <a:schemeClr val="accent4">
                        <a:lumMod val="75000"/>
                      </a:schemeClr>
                    </a:solidFill>
                    <a:latin typeface="Comic Sans MS" pitchFamily="66" charset="0"/>
                  </a:rPr>
                  <a:t>Open Problem.</a:t>
                </a:r>
                <a:r>
                  <a:rPr lang="en-US" sz="2200" dirty="0" smtClean="0">
                    <a:latin typeface="Comic Sans MS" pitchFamily="66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Comic Sans MS" pitchFamily="66" charset="0"/>
                  </a:rPr>
                  <a:t>Exhibit a density half subset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prstClr val="black"/>
                        </a:solidFill>
                        <a:latin typeface="Cambria Math"/>
                      </a:rPr>
                      <m:t>A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Comic Sans MS" pitchFamily="66" charset="0"/>
                  </a:rPr>
                  <a:t> such that any bijection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→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Comic Sans MS" pitchFamily="66" charset="0"/>
                  </a:rPr>
                  <a:t> has super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constant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average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stretch. Even average stretch 2.001 ! </a:t>
                </a:r>
                <a:r>
                  <a:rPr lang="en-US" sz="1600" dirty="0" smtClean="0">
                    <a:solidFill>
                      <a:prstClr val="black"/>
                    </a:solidFill>
                    <a:latin typeface="Comic Sans MS" pitchFamily="66" charset="0"/>
                  </a:rPr>
                  <a:t>(for 2 take A = even weight strings).</a:t>
                </a:r>
                <a:endParaRPr lang="en-US" sz="2000" dirty="0">
                  <a:solidFill>
                    <a:prstClr val="black"/>
                  </a:solidFill>
                  <a:latin typeface="Comic Sans MS" pitchFamily="66" charset="0"/>
                </a:endParaRPr>
              </a:p>
              <a:p>
                <a:pPr marL="0" lvl="0" indent="0" algn="just" rtl="0">
                  <a:buNone/>
                </a:pPr>
                <a:endParaRPr lang="en-US" sz="2000" dirty="0">
                  <a:solidFill>
                    <a:prstClr val="black"/>
                  </a:solidFill>
                  <a:latin typeface="Comic Sans MS" pitchFamily="66" charset="0"/>
                </a:endParaRPr>
              </a:p>
              <a:p>
                <a:pPr marL="0" indent="0" algn="just" rtl="0">
                  <a:buNone/>
                </a:pPr>
                <a:endParaRPr lang="en-US" sz="2000" dirty="0" smtClean="0">
                  <a:latin typeface="Comic Sans MS" pitchFamily="66" charset="0"/>
                </a:endParaRPr>
              </a:p>
              <a:p>
                <a:pPr marL="0" indent="0" algn="just" rtl="0">
                  <a:buNone/>
                </a:pPr>
                <a:endParaRPr lang="en-US" sz="22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20" y="4793002"/>
                <a:ext cx="8210818" cy="687480"/>
              </a:xfrm>
              <a:prstGeom prst="rect">
                <a:avLst/>
              </a:prstGeom>
              <a:blipFill rotWithShape="0">
                <a:blip r:embed="rId12"/>
                <a:stretch>
                  <a:fillRect l="-965" t="-6195" r="-742" b="-663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84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/>
      <p:bldP spid="6" grpId="0"/>
      <p:bldP spid="16" grpId="0"/>
      <p:bldP spid="17" grpId="0"/>
      <p:bldP spid="18" grpId="0"/>
      <p:bldP spid="20" grpId="0"/>
      <p:bldP spid="21" grpId="0"/>
      <p:bldP spid="22" grpId="0"/>
      <p:bldP spid="28" grpId="0" animBg="1"/>
      <p:bldP spid="29" grpId="0"/>
      <p:bldP spid="30" grpId="0"/>
      <p:bldP spid="31" grpId="0"/>
      <p:bldP spid="33" grpId="0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-396552" y="2276872"/>
            <a:ext cx="10009112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539552" y="2492896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Two-Source Extractors</a:t>
            </a:r>
            <a:endParaRPr lang="he-IL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530" y="2115514"/>
            <a:ext cx="1944216" cy="1997416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multi-source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ontent Placeholder 2"/>
              <p:cNvSpPr txBox="1">
                <a:spLocks/>
              </p:cNvSpPr>
              <p:nvPr/>
            </p:nvSpPr>
            <p:spPr>
              <a:xfrm>
                <a:off x="328638" y="4365104"/>
                <a:ext cx="8347817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Existential argument requires 2 n-bit sources with entropy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b="1" dirty="0" smtClean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38" y="4365104"/>
                <a:ext cx="8347817" cy="446540"/>
              </a:xfrm>
              <a:prstGeom prst="rect">
                <a:avLst/>
              </a:prstGeom>
              <a:blipFill rotWithShape="0">
                <a:blip r:embed="rId3"/>
                <a:stretch>
                  <a:fillRect l="-804" t="-6849" b="-136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ontent Placeholder 2"/>
              <p:cNvSpPr txBox="1">
                <a:spLocks/>
              </p:cNvSpPr>
              <p:nvPr/>
            </p:nvSpPr>
            <p:spPr>
              <a:xfrm>
                <a:off x="4247261" y="5661248"/>
                <a:ext cx="3254489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spcBef>
                    <a:spcPts val="0"/>
                  </a:spcBef>
                  <a:buNone/>
                </a:pPr>
                <a:r>
                  <a:rPr lang="en-US" sz="20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1600" b="1" dirty="0">
                    <a:solidFill>
                      <a:srgbClr val="C00000"/>
                    </a:solidFill>
                    <a:latin typeface="Comic Sans MS" pitchFamily="66" charset="0"/>
                  </a:rPr>
                  <a:t> </a:t>
                </a:r>
                <a:r>
                  <a:rPr lang="en-US" sz="1600" b="1" dirty="0">
                    <a:solidFill>
                      <a:srgbClr val="7030A0"/>
                    </a:solidFill>
                    <a:latin typeface="Comic Sans MS" pitchFamily="66" charset="0"/>
                  </a:rPr>
                  <a:t>[Raz05].</a:t>
                </a:r>
                <a:endParaRPr lang="he-IL" sz="36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261" y="5661248"/>
                <a:ext cx="3254489" cy="446540"/>
              </a:xfrm>
              <a:prstGeom prst="rect">
                <a:avLst/>
              </a:prstGeom>
              <a:blipFill rotWithShape="0">
                <a:blip r:embed="rId4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ontent Placeholder 2"/>
              <p:cNvSpPr txBox="1">
                <a:spLocks/>
              </p:cNvSpPr>
              <p:nvPr/>
            </p:nvSpPr>
            <p:spPr>
              <a:xfrm>
                <a:off x="4189759" y="6181636"/>
                <a:ext cx="3838625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spcBef>
                    <a:spcPts val="0"/>
                  </a:spcBef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16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[Li15].</a:t>
                </a:r>
                <a:endParaRPr lang="he-IL" sz="36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759" y="6181636"/>
                <a:ext cx="3838625" cy="446540"/>
              </a:xfrm>
              <a:prstGeom prst="rect">
                <a:avLst/>
              </a:prstGeom>
              <a:blipFill rotWithShape="0">
                <a:blip r:embed="rId5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Content Placeholder 2"/>
              <p:cNvSpPr txBox="1">
                <a:spLocks/>
              </p:cNvSpPr>
              <p:nvPr/>
            </p:nvSpPr>
            <p:spPr>
              <a:xfrm>
                <a:off x="4283968" y="4797152"/>
                <a:ext cx="3528392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49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49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 </a:t>
                </a:r>
                <a:r>
                  <a:rPr lang="en-US" sz="12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[Bourgain05]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he-IL" sz="36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797152"/>
                <a:ext cx="3528392" cy="446540"/>
              </a:xfrm>
              <a:prstGeom prst="rect">
                <a:avLst/>
              </a:prstGeom>
              <a:blipFill rotWithShape="0">
                <a:blip r:embed="rId6"/>
                <a:stretch>
                  <a:fillRect t="-8219" b="-136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Content Placeholder 2"/>
          <p:cNvSpPr txBox="1">
            <a:spLocks/>
          </p:cNvSpPr>
          <p:nvPr/>
        </p:nvSpPr>
        <p:spPr>
          <a:xfrm>
            <a:off x="323528" y="4797152"/>
            <a:ext cx="8496944" cy="44654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Explicit 2-source extractors: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ontent Placeholder 2"/>
              <p:cNvSpPr txBox="1">
                <a:spLocks/>
              </p:cNvSpPr>
              <p:nvPr/>
            </p:nvSpPr>
            <p:spPr>
              <a:xfrm>
                <a:off x="4283968" y="5229200"/>
                <a:ext cx="2520280" cy="4465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[Raz05</a:t>
                </a:r>
                <a:r>
                  <a:rPr lang="en-US" sz="1600" b="1" dirty="0">
                    <a:solidFill>
                      <a:srgbClr val="7030A0"/>
                    </a:solidFill>
                    <a:latin typeface="Comic Sans MS" pitchFamily="66" charset="0"/>
                  </a:rPr>
                  <a:t>]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he-IL" sz="3600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229200"/>
                <a:ext cx="2520280" cy="446540"/>
              </a:xfrm>
              <a:prstGeom prst="rect">
                <a:avLst/>
              </a:prstGeom>
              <a:blipFill rotWithShape="0">
                <a:blip r:embed="rId7"/>
                <a:stretch>
                  <a:fillRect t="-8219" r="-242" b="-1369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323528" y="5672263"/>
            <a:ext cx="3898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/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Explicit </a:t>
            </a:r>
            <a:r>
              <a:rPr lang="en-US" sz="2000" dirty="0" smtClean="0">
                <a:latin typeface="Comic Sans MS" pitchFamily="66" charset="0"/>
              </a:rPr>
              <a:t>3-source </a:t>
            </a:r>
            <a:r>
              <a:rPr lang="en-US" sz="2000" dirty="0">
                <a:latin typeface="Comic Sans MS" pitchFamily="66" charset="0"/>
              </a:rPr>
              <a:t>extractors:</a:t>
            </a:r>
            <a:endParaRPr lang="he-IL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ontent Placeholder 2"/>
              <p:cNvSpPr txBox="1">
                <a:spLocks/>
              </p:cNvSpPr>
              <p:nvPr/>
            </p:nvSpPr>
            <p:spPr>
              <a:xfrm>
                <a:off x="179511" y="980728"/>
                <a:ext cx="5831979" cy="122413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latin typeface="Comic Sans MS" pitchFamily="66" charset="0"/>
                  </a:rPr>
                  <a:t>Definition </a:t>
                </a:r>
                <a:r>
                  <a:rPr lang="en-US" sz="1600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[CG88]</a:t>
                </a:r>
                <a:r>
                  <a:rPr lang="en-US" sz="2000" b="1" dirty="0" smtClean="0">
                    <a:latin typeface="Comic Sans MS" pitchFamily="66" charset="0"/>
                  </a:rPr>
                  <a:t>.</a:t>
                </a:r>
                <a:r>
                  <a:rPr lang="en-US" sz="2000" dirty="0" smtClean="0">
                    <a:latin typeface="Comic Sans MS" pitchFamily="66" charset="0"/>
                  </a:rPr>
                  <a:t> </a:t>
                </a:r>
                <a:r>
                  <a:rPr lang="en-US" sz="2000" dirty="0">
                    <a:latin typeface="Comic Sans MS" pitchFamily="66" charset="0"/>
                  </a:rPr>
                  <a:t>A random variable X, </a:t>
                </a:r>
                <a:r>
                  <a:rPr lang="en-US" sz="2000" dirty="0" smtClean="0">
                    <a:latin typeface="Comic Sans MS" pitchFamily="66" charset="0"/>
                  </a:rPr>
                  <a:t>that is uniformly distributed over some set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with size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is called an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dirty="0" err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000" b="1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dirty="0" err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0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>
                    <a:latin typeface="Comic Sans MS" pitchFamily="66" charset="0"/>
                  </a:rPr>
                  <a:t>-source</a:t>
                </a:r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980728"/>
                <a:ext cx="5831979" cy="1224136"/>
              </a:xfrm>
              <a:prstGeom prst="rect">
                <a:avLst/>
              </a:prstGeom>
              <a:blipFill rotWithShape="0">
                <a:blip r:embed="rId8"/>
                <a:stretch>
                  <a:fillRect l="-1045" t="-2985" r="-11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6" name="Picture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39781" y="1111545"/>
            <a:ext cx="1108683" cy="805590"/>
          </a:xfrm>
          <a:prstGeom prst="rect">
            <a:avLst/>
          </a:prstGeom>
        </p:spPr>
      </p:pic>
      <p:cxnSp>
        <p:nvCxnSpPr>
          <p:cNvPr id="87" name="Straight Arrow Connector 86"/>
          <p:cNvCxnSpPr/>
          <p:nvPr/>
        </p:nvCxnSpPr>
        <p:spPr>
          <a:xfrm flipV="1">
            <a:off x="7348873" y="1327569"/>
            <a:ext cx="504056" cy="144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ontent Placeholder 2"/>
              <p:cNvSpPr txBox="1">
                <a:spLocks/>
              </p:cNvSpPr>
              <p:nvPr/>
            </p:nvSpPr>
            <p:spPr>
              <a:xfrm>
                <a:off x="6548597" y="1255561"/>
                <a:ext cx="900224" cy="301231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597" y="1255561"/>
                <a:ext cx="900224" cy="301231"/>
              </a:xfrm>
              <a:prstGeom prst="rect">
                <a:avLst/>
              </a:prstGeom>
              <a:blipFill rotWithShape="0">
                <a:blip r:embed="rId10"/>
                <a:stretch>
                  <a:fillRect b="-265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Content Placeholder 2"/>
              <p:cNvSpPr txBox="1">
                <a:spLocks/>
              </p:cNvSpPr>
              <p:nvPr/>
            </p:nvSpPr>
            <p:spPr>
              <a:xfrm>
                <a:off x="7228750" y="1687609"/>
                <a:ext cx="336147" cy="301231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750" y="1687609"/>
                <a:ext cx="336147" cy="301231"/>
              </a:xfrm>
              <a:prstGeom prst="rect">
                <a:avLst/>
              </a:prstGeom>
              <a:blipFill rotWithShape="0">
                <a:blip r:embed="rId11"/>
                <a:stretch>
                  <a:fillRect b="-265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Arrow Connector 89"/>
          <p:cNvCxnSpPr/>
          <p:nvPr/>
        </p:nvCxnSpPr>
        <p:spPr>
          <a:xfrm flipV="1">
            <a:off x="7498000" y="1438534"/>
            <a:ext cx="892036" cy="4100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1" name="Picture 9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52750" y="2594931"/>
            <a:ext cx="3024336" cy="906077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4788024" y="4125921"/>
            <a:ext cx="288032" cy="402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15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  <p:bldP spid="81" grpId="0"/>
      <p:bldP spid="82" grpId="0"/>
      <p:bldP spid="88" grpId="0"/>
      <p:bldP spid="89" grpId="0"/>
      <p:bldP spid="9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91" y="4815960"/>
            <a:ext cx="1944216" cy="1997416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multi-source extractors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4834782"/>
            <a:ext cx="6398780" cy="1862266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100268" y="1041722"/>
            <a:ext cx="8892163" cy="1908566"/>
            <a:chOff x="276852" y="3208907"/>
            <a:chExt cx="5947555" cy="2310221"/>
          </a:xfrm>
        </p:grpSpPr>
        <p:grpSp>
          <p:nvGrpSpPr>
            <p:cNvPr id="26" name="Group 25"/>
            <p:cNvGrpSpPr/>
            <p:nvPr/>
          </p:nvGrpSpPr>
          <p:grpSpPr>
            <a:xfrm>
              <a:off x="276852" y="3208907"/>
              <a:ext cx="5947555" cy="2310221"/>
              <a:chOff x="4363854" y="1640161"/>
              <a:chExt cx="4637986" cy="1617790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4363854" y="1640161"/>
                <a:ext cx="4637986" cy="1617790"/>
              </a:xfrm>
              <a:prstGeom prst="roundRect">
                <a:avLst>
                  <a:gd name="adj" fmla="val 11411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Content Placeholder 2"/>
                  <p:cNvSpPr txBox="1">
                    <a:spLocks/>
                  </p:cNvSpPr>
                  <p:nvPr/>
                </p:nvSpPr>
                <p:spPr>
                  <a:xfrm>
                    <a:off x="4381658" y="1747007"/>
                    <a:ext cx="4600593" cy="40715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1">
                    <a:noAutofit/>
                  </a:bodyPr>
                  <a:lstStyle>
                    <a:lvl1pPr marL="342900" indent="-3429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r" defTabSz="914400" rtl="1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just" rtl="0">
                      <a:buNone/>
                    </a:pPr>
                    <a:r>
                      <a:rPr lang="en-US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itchFamily="66" charset="0"/>
                      </a:rPr>
                      <a:t>Theorem </a:t>
                    </a:r>
                    <a:r>
                      <a:rPr lang="en-US" sz="1600" b="1" dirty="0" smtClean="0">
                        <a:solidFill>
                          <a:srgbClr val="7030A0"/>
                        </a:solidFill>
                        <a:latin typeface="Comic Sans MS" pitchFamily="66" charset="0"/>
                      </a:rPr>
                      <a:t>[C’15]</a:t>
                    </a:r>
                    <a:r>
                      <a:rPr lang="en-US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itchFamily="66" charset="0"/>
                      </a:rPr>
                      <a:t>.</a:t>
                    </a:r>
                    <a:r>
                      <a:rPr lang="en-US" sz="2000" dirty="0" smtClean="0">
                        <a:latin typeface="Comic Sans MS" pitchFamily="66" charset="0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oMath>
                    </a14:m>
                    <a:r>
                      <a:rPr lang="en-US" sz="2000" dirty="0" smtClean="0">
                        <a:latin typeface="Comic Sans MS" pitchFamily="66" charset="0"/>
                      </a:rPr>
                      <a:t> there is an explicit 3-source extractor for entropies</a:t>
                    </a:r>
                    <a:endParaRPr lang="en-US" sz="2000" dirty="0" smtClean="0">
                      <a:solidFill>
                        <a:schemeClr val="tx1"/>
                      </a:solidFill>
                      <a:latin typeface="Comic Sans MS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31" name="Content Placeholder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81658" y="1747007"/>
                    <a:ext cx="4600593" cy="407156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691" t="-7692" b="-6410"/>
                    </a:stretch>
                  </a:blipFill>
                </p:spPr>
                <p:txBody>
                  <a:bodyPr/>
                  <a:lstStyle/>
                  <a:p>
                    <a:r>
                      <a:rPr lang="he-I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ontent Placeholder 2"/>
                <p:cNvSpPr txBox="1">
                  <a:spLocks/>
                </p:cNvSpPr>
                <p:nvPr/>
              </p:nvSpPr>
              <p:spPr>
                <a:xfrm>
                  <a:off x="622897" y="3832373"/>
                  <a:ext cx="1974431" cy="540312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2000" b="1" dirty="0" smtClean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27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97" y="3832373"/>
                  <a:ext cx="1974431" cy="54031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ontent Placeholder 2"/>
                <p:cNvSpPr txBox="1">
                  <a:spLocks/>
                </p:cNvSpPr>
                <p:nvPr/>
              </p:nvSpPr>
              <p:spPr>
                <a:xfrm>
                  <a:off x="622896" y="4377910"/>
                  <a:ext cx="3410122" cy="604908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l" rtl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𝑝𝑜𝑙𝑦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2000" b="1" dirty="0" smtClean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2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96" y="4377910"/>
                  <a:ext cx="3410122" cy="60490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ontent Placeholder 2"/>
                <p:cNvSpPr txBox="1">
                  <a:spLocks/>
                </p:cNvSpPr>
                <p:nvPr/>
              </p:nvSpPr>
              <p:spPr>
                <a:xfrm>
                  <a:off x="622897" y="4914218"/>
                  <a:ext cx="3816424" cy="604908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l" rtl="0"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𝑝𝑜𝑙𝑦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𝐥𝐨𝐠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⁡</m:t>
                        </m:r>
                        <m:func>
                          <m:func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func>
                      </m:oMath>
                    </m:oMathPara>
                  </a14:m>
                  <a:endParaRPr lang="en-US" sz="2000" b="1" dirty="0" smtClean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29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97" y="4914218"/>
                  <a:ext cx="3816424" cy="60490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Rounded Rectangle 31"/>
          <p:cNvSpPr/>
          <p:nvPr/>
        </p:nvSpPr>
        <p:spPr>
          <a:xfrm>
            <a:off x="107504" y="3140967"/>
            <a:ext cx="8847052" cy="1250747"/>
          </a:xfrm>
          <a:prstGeom prst="roundRect">
            <a:avLst>
              <a:gd name="adj" fmla="val 11411"/>
            </a:avLst>
          </a:prstGeom>
          <a:solidFill>
            <a:srgbClr val="FCFAB8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77604" y="3280834"/>
            <a:ext cx="8493680" cy="6874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0">
              <a:buNone/>
            </a:pPr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Open Problem.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Can one 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se the fact that the entropy of the third source is tantalizingly low so to remove the need for the third source altogether?</a:t>
            </a:r>
            <a:endParaRPr lang="en-US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marL="0" indent="0" algn="just" rtl="0"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marL="0" indent="0" algn="just" rtl="0">
              <a:buNone/>
            </a:pPr>
            <a:endParaRPr lang="en-US" sz="2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3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Conclusions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1400788"/>
            <a:ext cx="5112568" cy="3805196"/>
          </a:xfrm>
          <a:prstGeom prst="rect">
            <a:avLst/>
          </a:prstGeom>
        </p:spPr>
      </p:pic>
      <p:sp>
        <p:nvSpPr>
          <p:cNvPr id="63" name="Freeform 62"/>
          <p:cNvSpPr/>
          <p:nvPr/>
        </p:nvSpPr>
        <p:spPr>
          <a:xfrm rot="726299">
            <a:off x="3837564" y="1526958"/>
            <a:ext cx="2282208" cy="589179"/>
          </a:xfrm>
          <a:custGeom>
            <a:avLst/>
            <a:gdLst>
              <a:gd name="connsiteX0" fmla="*/ 0 w 1625600"/>
              <a:gd name="connsiteY0" fmla="*/ 475145 h 589179"/>
              <a:gd name="connsiteX1" fmla="*/ 203200 w 1625600"/>
              <a:gd name="connsiteY1" fmla="*/ 1012 h 589179"/>
              <a:gd name="connsiteX2" fmla="*/ 349955 w 1625600"/>
              <a:gd name="connsiteY2" fmla="*/ 588034 h 589179"/>
              <a:gd name="connsiteX3" fmla="*/ 575733 w 1625600"/>
              <a:gd name="connsiteY3" fmla="*/ 159056 h 589179"/>
              <a:gd name="connsiteX4" fmla="*/ 903111 w 1625600"/>
              <a:gd name="connsiteY4" fmla="*/ 475145 h 589179"/>
              <a:gd name="connsiteX5" fmla="*/ 1117600 w 1625600"/>
              <a:gd name="connsiteY5" fmla="*/ 181634 h 589179"/>
              <a:gd name="connsiteX6" fmla="*/ 1467555 w 1625600"/>
              <a:gd name="connsiteY6" fmla="*/ 509012 h 589179"/>
              <a:gd name="connsiteX7" fmla="*/ 1625600 w 1625600"/>
              <a:gd name="connsiteY7" fmla="*/ 452567 h 58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600" h="589179">
                <a:moveTo>
                  <a:pt x="0" y="475145"/>
                </a:moveTo>
                <a:cubicBezTo>
                  <a:pt x="72437" y="228671"/>
                  <a:pt x="144874" y="-17803"/>
                  <a:pt x="203200" y="1012"/>
                </a:cubicBezTo>
                <a:cubicBezTo>
                  <a:pt x="261526" y="19827"/>
                  <a:pt x="287866" y="561693"/>
                  <a:pt x="349955" y="588034"/>
                </a:cubicBezTo>
                <a:cubicBezTo>
                  <a:pt x="412044" y="614375"/>
                  <a:pt x="483540" y="177871"/>
                  <a:pt x="575733" y="159056"/>
                </a:cubicBezTo>
                <a:cubicBezTo>
                  <a:pt x="667926" y="140241"/>
                  <a:pt x="812800" y="471382"/>
                  <a:pt x="903111" y="475145"/>
                </a:cubicBezTo>
                <a:cubicBezTo>
                  <a:pt x="993422" y="478908"/>
                  <a:pt x="1023526" y="175989"/>
                  <a:pt x="1117600" y="181634"/>
                </a:cubicBezTo>
                <a:cubicBezTo>
                  <a:pt x="1211674" y="187278"/>
                  <a:pt x="1382888" y="463856"/>
                  <a:pt x="1467555" y="509012"/>
                </a:cubicBezTo>
                <a:cubicBezTo>
                  <a:pt x="1552222" y="554168"/>
                  <a:pt x="1588911" y="503367"/>
                  <a:pt x="1625600" y="452567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Freeform 63"/>
          <p:cNvSpPr/>
          <p:nvPr/>
        </p:nvSpPr>
        <p:spPr>
          <a:xfrm>
            <a:off x="3576919" y="2093176"/>
            <a:ext cx="585611" cy="327712"/>
          </a:xfrm>
          <a:custGeom>
            <a:avLst/>
            <a:gdLst>
              <a:gd name="connsiteX0" fmla="*/ 13035 w 464590"/>
              <a:gd name="connsiteY0" fmla="*/ 327712 h 327712"/>
              <a:gd name="connsiteX1" fmla="*/ 13035 w 464590"/>
              <a:gd name="connsiteY1" fmla="*/ 237401 h 327712"/>
              <a:gd name="connsiteX2" fmla="*/ 148501 w 464590"/>
              <a:gd name="connsiteY2" fmla="*/ 334 h 327712"/>
              <a:gd name="connsiteX3" fmla="*/ 295257 w 464590"/>
              <a:gd name="connsiteY3" fmla="*/ 293845 h 327712"/>
              <a:gd name="connsiteX4" fmla="*/ 464590 w 464590"/>
              <a:gd name="connsiteY4" fmla="*/ 79356 h 32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590" h="327712">
                <a:moveTo>
                  <a:pt x="13035" y="327712"/>
                </a:moveTo>
                <a:cubicBezTo>
                  <a:pt x="1746" y="309838"/>
                  <a:pt x="-9543" y="291964"/>
                  <a:pt x="13035" y="237401"/>
                </a:cubicBezTo>
                <a:cubicBezTo>
                  <a:pt x="35613" y="182838"/>
                  <a:pt x="101464" y="-9073"/>
                  <a:pt x="148501" y="334"/>
                </a:cubicBezTo>
                <a:cubicBezTo>
                  <a:pt x="195538" y="9741"/>
                  <a:pt x="242576" y="280675"/>
                  <a:pt x="295257" y="293845"/>
                </a:cubicBezTo>
                <a:cubicBezTo>
                  <a:pt x="347938" y="307015"/>
                  <a:pt x="406264" y="193185"/>
                  <a:pt x="464590" y="79356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 rot="994883">
            <a:off x="6076040" y="2460874"/>
            <a:ext cx="375947" cy="656887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!</a:t>
            </a:r>
            <a:endParaRPr lang="he-IL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8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49341 0.585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0" y="2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324544" y="-171400"/>
            <a:ext cx="9793088" cy="720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400788"/>
            <a:ext cx="5112568" cy="380519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11560" y="4380389"/>
            <a:ext cx="1656184" cy="70479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Threshold</a:t>
            </a:r>
          </a:p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circuits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020272" y="3611518"/>
            <a:ext cx="2448272" cy="82559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Bit fixing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extractors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-36512" y="2603406"/>
            <a:ext cx="2448272" cy="82559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Bi-Lipschitz bijections between </a:t>
            </a:r>
            <a:r>
              <a:rPr lang="en-US" sz="1800" dirty="0" err="1" smtClean="0">
                <a:solidFill>
                  <a:schemeClr val="bg1"/>
                </a:solidFill>
                <a:latin typeface="Comic Sans MS" pitchFamily="66" charset="0"/>
              </a:rPr>
              <a:t>halfspaces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148064" y="731198"/>
            <a:ext cx="2448272" cy="82559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Two-source extractors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063" y="264306"/>
            <a:ext cx="582586" cy="110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3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726 -0.35185 L -0.19167 -0.35671 L -0.36875 -0.42083 L -0.62656 -0.36643 L -0.77708 -0.13333 L -0.77708 -0.13333 L -0.77708 -0.13333 " pathEditMode="relative" ptsTypes="AAAAAA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031 -0.3294 L 0.28542 -0.43218 L 0.61423 -0.39213 L 0.77101 -0.24907 L 0.75399 -0.11412 " pathEditMode="relative" ptsTypes="AAAA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292 0.10301 C -0.42327 0.20463 -0.42361 0.30648 -0.42396 0.4081 L -0.30365 0.48518 L -0.0217 0.53032 L 0.09757 0.43865 L 0.14826 0.34699 L 0.06632 0.20902 L 0.01441 -0.00139 " pathEditMode="relative" ptsTypes="AAAAAAA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129 -0.17824 L 0.3783 -0.16875 L 0.46858 -0.04514 L 0.48438 0.09305 L 0.31077 0.16365 L 0.12153 0.21528 L 0.02274 0.24259 " pathEditMode="relative" ptsTypes="AAAAAA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1"/>
      <p:bldP spid="12" grpId="2"/>
      <p:bldP spid="13" grpId="0"/>
      <p:bldP spid="13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324544" y="-171400"/>
            <a:ext cx="9793088" cy="720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400788"/>
            <a:ext cx="5112568" cy="380519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7502294" y="3594207"/>
            <a:ext cx="1656184" cy="70479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Threshold</a:t>
            </a:r>
          </a:p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circuits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-86486" y="2697903"/>
            <a:ext cx="2448272" cy="82559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Bit fixing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extractors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8495" y="4270607"/>
            <a:ext cx="2448272" cy="82559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Bi-Lipschitz bijections between </a:t>
            </a:r>
            <a:r>
              <a:rPr lang="en-US" sz="1800" dirty="0" err="1" smtClean="0">
                <a:solidFill>
                  <a:schemeClr val="bg1"/>
                </a:solidFill>
                <a:latin typeface="Comic Sans MS" pitchFamily="66" charset="0"/>
              </a:rPr>
              <a:t>halfspaces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281063" y="720181"/>
            <a:ext cx="2448272" cy="82559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mic Sans MS" pitchFamily="66" charset="0"/>
              </a:rPr>
              <a:t>Two-source extractors</a:t>
            </a:r>
            <a:endParaRPr lang="en-US" sz="1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86486" y="-27384"/>
            <a:ext cx="962703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930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34254 0.375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-396552" y="2276872"/>
            <a:ext cx="10009112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539552" y="2492896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Threshold circuits</a:t>
            </a:r>
            <a:endParaRPr lang="he-IL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Threshold circuits 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(and a bonus conjecture)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51518" y="908720"/>
            <a:ext cx="8712970" cy="72008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Can one “cheaply” compute majority on n bits using only majority on 3 bits as an atomic operation?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79512" y="1766278"/>
            <a:ext cx="8892478" cy="1014650"/>
            <a:chOff x="4344101" y="1869866"/>
            <a:chExt cx="4548380" cy="1074573"/>
          </a:xfrm>
        </p:grpSpPr>
        <p:sp>
          <p:nvSpPr>
            <p:cNvPr id="32" name="Rounded Rectangle 31"/>
            <p:cNvSpPr/>
            <p:nvPr/>
          </p:nvSpPr>
          <p:spPr>
            <a:xfrm>
              <a:off x="4344101" y="1869866"/>
              <a:ext cx="4548380" cy="1074573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4381383" y="1965090"/>
              <a:ext cx="4345620" cy="46805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Theorem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[Val84*, Bro92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GM96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Zwi96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Gol11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]</a:t>
              </a: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.</a:t>
              </a:r>
              <a:r>
                <a:rPr lang="en-US" sz="22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Majority can be computed by </a:t>
              </a:r>
              <a:r>
                <a:rPr lang="en-US" sz="2000" dirty="0" smtClean="0">
                  <a:latin typeface="Comic Sans MS" pitchFamily="66" charset="0"/>
                </a:rPr>
                <a:t>a log-depth </a:t>
              </a:r>
              <a:r>
                <a:rPr lang="en-US" sz="2000" dirty="0">
                  <a:latin typeface="Comic Sans MS" pitchFamily="66" charset="0"/>
                </a:rPr>
                <a:t>formula</a:t>
              </a:r>
              <a:r>
                <a:rPr lang="en-US" sz="2000" b="1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consisting </a:t>
              </a:r>
              <a:r>
                <a:rPr lang="en-US" sz="2000" dirty="0" smtClean="0">
                  <a:latin typeface="Comic Sans MS" pitchFamily="66" charset="0"/>
                </a:rPr>
                <a:t>of 3-bits-majority gates.</a:t>
              </a:r>
              <a:endParaRPr lang="en-US" sz="2000" dirty="0">
                <a:latin typeface="Comic Sans MS" pitchFamily="66" charset="0"/>
              </a:endParaRPr>
            </a:p>
            <a:p>
              <a:pPr marL="0" indent="0" algn="just" rtl="0">
                <a:buNone/>
              </a:pP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17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Threshold circuits 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(and a bonus conjecture)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51518" y="908720"/>
            <a:ext cx="8712970" cy="72008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Can one </a:t>
            </a:r>
            <a:r>
              <a:rPr lang="en-US" sz="2000" b="1" dirty="0" smtClean="0">
                <a:latin typeface="Comic Sans MS" pitchFamily="66" charset="0"/>
              </a:rPr>
              <a:t>“cheaply”</a:t>
            </a:r>
            <a:r>
              <a:rPr lang="en-US" sz="2000" dirty="0" smtClean="0">
                <a:latin typeface="Comic Sans MS" pitchFamily="66" charset="0"/>
              </a:rPr>
              <a:t> compute majority on n bits using only majority on 3 bits as an atomic operation?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79512" y="1766278"/>
            <a:ext cx="8892478" cy="1014650"/>
            <a:chOff x="4344101" y="1869866"/>
            <a:chExt cx="4548380" cy="1074573"/>
          </a:xfrm>
        </p:grpSpPr>
        <p:sp>
          <p:nvSpPr>
            <p:cNvPr id="32" name="Rounded Rectangle 31"/>
            <p:cNvSpPr/>
            <p:nvPr/>
          </p:nvSpPr>
          <p:spPr>
            <a:xfrm>
              <a:off x="4344101" y="1869866"/>
              <a:ext cx="4548380" cy="1074573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4381382" y="1965090"/>
              <a:ext cx="4427290" cy="46805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Theorem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[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Val’84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*,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Bro’92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GM’96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Zwi’96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Gol’11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]</a:t>
              </a: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.</a:t>
              </a:r>
              <a:r>
                <a:rPr lang="en-US" sz="22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Majority can be computed by </a:t>
              </a:r>
              <a:r>
                <a:rPr lang="en-US" sz="2000" dirty="0" smtClean="0">
                  <a:latin typeface="Comic Sans MS" pitchFamily="66" charset="0"/>
                </a:rPr>
                <a:t>a </a:t>
              </a:r>
              <a:r>
                <a:rPr lang="en-US" sz="2000" b="1" dirty="0" smtClean="0">
                  <a:latin typeface="Comic Sans MS" pitchFamily="66" charset="0"/>
                </a:rPr>
                <a:t>log-depth </a:t>
              </a:r>
              <a:r>
                <a:rPr lang="en-US" sz="2000" b="1" dirty="0">
                  <a:latin typeface="Comic Sans MS" pitchFamily="66" charset="0"/>
                </a:rPr>
                <a:t>formula </a:t>
              </a:r>
              <a:r>
                <a:rPr lang="en-US" sz="2000" dirty="0">
                  <a:latin typeface="Comic Sans MS" pitchFamily="66" charset="0"/>
                </a:rPr>
                <a:t>consisting </a:t>
              </a:r>
              <a:r>
                <a:rPr lang="en-US" sz="2000" dirty="0" smtClean="0">
                  <a:latin typeface="Comic Sans MS" pitchFamily="66" charset="0"/>
                </a:rPr>
                <a:t>of 3-bits-majority gates.</a:t>
              </a:r>
              <a:endParaRPr lang="en-US" sz="2000" dirty="0">
                <a:latin typeface="Comic Sans MS" pitchFamily="66" charset="0"/>
              </a:endParaRPr>
            </a:p>
            <a:p>
              <a:pPr marL="0" indent="0" algn="just" rtl="0">
                <a:buNone/>
              </a:pP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0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Threshold circuits 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(and a bonus conjecture)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51520" y="3501007"/>
            <a:ext cx="8552422" cy="2160241"/>
            <a:chOff x="4344101" y="1705143"/>
            <a:chExt cx="4548380" cy="1647230"/>
          </a:xfrm>
        </p:grpSpPr>
        <p:sp>
          <p:nvSpPr>
            <p:cNvPr id="40" name="Rounded Rectangle 39"/>
            <p:cNvSpPr/>
            <p:nvPr/>
          </p:nvSpPr>
          <p:spPr>
            <a:xfrm>
              <a:off x="4344101" y="1705143"/>
              <a:ext cx="4548380" cy="1647230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Content Placeholder 2"/>
                <p:cNvSpPr txBox="1">
                  <a:spLocks/>
                </p:cNvSpPr>
                <p:nvPr/>
              </p:nvSpPr>
              <p:spPr>
                <a:xfrm>
                  <a:off x="4381382" y="1800368"/>
                  <a:ext cx="4366707" cy="468052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 </a:t>
                  </a:r>
                  <a:r>
                    <a:rPr lang="en-US" sz="1600" b="1" dirty="0" smtClean="0">
                      <a:solidFill>
                        <a:srgbClr val="7030A0"/>
                      </a:solidFill>
                      <a:latin typeface="Comic Sans MS" pitchFamily="66" charset="0"/>
                    </a:rPr>
                    <a:t>[</a:t>
                  </a:r>
                  <a:r>
                    <a:rPr lang="en-US" sz="1600" b="1" dirty="0" smtClean="0">
                      <a:solidFill>
                        <a:srgbClr val="C00000"/>
                      </a:solidFill>
                      <a:latin typeface="Comic Sans MS" pitchFamily="66" charset="0"/>
                    </a:rPr>
                    <a:t>C</a:t>
                  </a:r>
                  <a:r>
                    <a:rPr lang="en-US" sz="1600" b="1" dirty="0" smtClean="0">
                      <a:solidFill>
                        <a:srgbClr val="7030A0"/>
                      </a:solidFill>
                      <a:latin typeface="Comic Sans MS" pitchFamily="66" charset="0"/>
                    </a:rPr>
                    <a:t>DIKMRR’13]</a:t>
                  </a: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There is </a:t>
                  </a:r>
                  <a:r>
                    <a:rPr lang="en-US" sz="2000" dirty="0" smtClean="0">
                      <a:latin typeface="Comic Sans MS" pitchFamily="66" charset="0"/>
                    </a:rPr>
                    <a:t>a </a:t>
                  </a:r>
                  <a:r>
                    <a:rPr lang="en-US" sz="2000" b="1" dirty="0" smtClean="0">
                      <a:latin typeface="Comic Sans MS" pitchFamily="66" charset="0"/>
                    </a:rPr>
                    <a:t>uniform </a:t>
                  </a:r>
                  <a:r>
                    <a:rPr lang="en-US" sz="2000" dirty="0" smtClean="0">
                      <a:latin typeface="Comic Sans MS" pitchFamily="66" charset="0"/>
                    </a:rPr>
                    <a:t>log-depth </a:t>
                  </a:r>
                  <a:r>
                    <a:rPr lang="en-US" sz="2000" dirty="0" smtClean="0">
                      <a:latin typeface="Comic Sans MS" pitchFamily="66" charset="0"/>
                    </a:rPr>
                    <a:t>formula composed only of 3-bits-majority gates, that computes majority on n bits assuming a promise on the bias (bias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).</a:t>
                  </a:r>
                  <a:endParaRPr lang="en-US" sz="20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2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>
            <p:sp>
              <p:nvSpPr>
                <p:cNvPr id="41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2" y="1800368"/>
                  <a:ext cx="4366707" cy="46805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965" t="-8000" r="-742" b="-99000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251520" y="2924944"/>
            <a:ext cx="8712970" cy="72008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Drawback - the proof is existential.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51520" y="5949280"/>
            <a:ext cx="8552422" cy="648072"/>
            <a:chOff x="4344101" y="1869866"/>
            <a:chExt cx="4548380" cy="686346"/>
          </a:xfrm>
        </p:grpSpPr>
        <p:sp>
          <p:nvSpPr>
            <p:cNvPr id="51" name="Rounded Rectangle 50"/>
            <p:cNvSpPr/>
            <p:nvPr/>
          </p:nvSpPr>
          <p:spPr>
            <a:xfrm>
              <a:off x="4344101" y="1869866"/>
              <a:ext cx="4548380" cy="686346"/>
            </a:xfrm>
            <a:prstGeom prst="roundRect">
              <a:avLst>
                <a:gd name="adj" fmla="val 11411"/>
              </a:avLst>
            </a:prstGeom>
            <a:solidFill>
              <a:srgbClr val="FCFAB8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4381382" y="1965090"/>
              <a:ext cx="4366707" cy="46805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chemeClr val="accent4">
                      <a:lumMod val="75000"/>
                    </a:schemeClr>
                  </a:solidFill>
                  <a:latin typeface="Comic Sans MS" pitchFamily="66" charset="0"/>
                </a:rPr>
                <a:t>Open Problem.</a:t>
              </a:r>
              <a:r>
                <a:rPr lang="en-US" sz="2200" dirty="0" smtClean="0">
                  <a:latin typeface="Comic Sans MS" pitchFamily="66" charset="0"/>
                </a:rPr>
                <a:t> </a:t>
              </a:r>
              <a:r>
                <a:rPr lang="en-US" sz="2000" dirty="0" smtClean="0">
                  <a:latin typeface="Comic Sans MS" pitchFamily="66" charset="0"/>
                </a:rPr>
                <a:t>Give an explicit majority-from-majorities formula.</a:t>
              </a:r>
              <a:endParaRPr lang="en-US" sz="2000" dirty="0">
                <a:latin typeface="Comic Sans MS" pitchFamily="66" charset="0"/>
              </a:endParaRPr>
            </a:p>
            <a:p>
              <a:pPr marL="0" indent="0" algn="just" rtl="0">
                <a:buNone/>
              </a:pP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251518" y="908720"/>
            <a:ext cx="8712970" cy="72008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Can one </a:t>
            </a:r>
            <a:r>
              <a:rPr lang="en-US" sz="2000" b="1" dirty="0" smtClean="0">
                <a:latin typeface="Comic Sans MS" pitchFamily="66" charset="0"/>
              </a:rPr>
              <a:t>“cheaply”</a:t>
            </a:r>
            <a:r>
              <a:rPr lang="en-US" sz="2000" dirty="0" smtClean="0">
                <a:latin typeface="Comic Sans MS" pitchFamily="66" charset="0"/>
              </a:rPr>
              <a:t> compute majority on n bits using only majority on 3 bits as an atomic operation?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79512" y="1766278"/>
            <a:ext cx="8892478" cy="1014650"/>
            <a:chOff x="4344101" y="1869866"/>
            <a:chExt cx="4548380" cy="1074573"/>
          </a:xfrm>
        </p:grpSpPr>
        <p:sp>
          <p:nvSpPr>
            <p:cNvPr id="18" name="Rounded Rectangle 17"/>
            <p:cNvSpPr/>
            <p:nvPr/>
          </p:nvSpPr>
          <p:spPr>
            <a:xfrm>
              <a:off x="4344101" y="1869866"/>
              <a:ext cx="4548380" cy="1074573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4381382" y="1965090"/>
              <a:ext cx="4427290" cy="46805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Theorem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[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Val’84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*,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Bro’92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GM’96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Zwi’96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,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Gol’11</a:t>
              </a:r>
              <a:r>
                <a:rPr lang="en-US" sz="1600" b="1" dirty="0">
                  <a:solidFill>
                    <a:srgbClr val="7030A0"/>
                  </a:solidFill>
                  <a:latin typeface="Comic Sans MS" pitchFamily="66" charset="0"/>
                </a:rPr>
                <a:t>]</a:t>
              </a:r>
              <a:r>
                <a:rPr lang="en-US" sz="2200" b="1" dirty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.</a:t>
              </a:r>
              <a:r>
                <a:rPr lang="en-US" sz="22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Majority can be computed by </a:t>
              </a:r>
              <a:r>
                <a:rPr lang="en-US" sz="2000" dirty="0" smtClean="0">
                  <a:latin typeface="Comic Sans MS" pitchFamily="66" charset="0"/>
                </a:rPr>
                <a:t>a </a:t>
              </a:r>
              <a:r>
                <a:rPr lang="en-US" sz="2000" b="1" dirty="0" smtClean="0">
                  <a:latin typeface="Comic Sans MS" pitchFamily="66" charset="0"/>
                </a:rPr>
                <a:t>log-depth </a:t>
              </a:r>
              <a:r>
                <a:rPr lang="en-US" sz="2000" b="1" dirty="0">
                  <a:latin typeface="Comic Sans MS" pitchFamily="66" charset="0"/>
                </a:rPr>
                <a:t>formula </a:t>
              </a:r>
              <a:r>
                <a:rPr lang="en-US" sz="2000" dirty="0">
                  <a:latin typeface="Comic Sans MS" pitchFamily="66" charset="0"/>
                </a:rPr>
                <a:t>consisting </a:t>
              </a:r>
              <a:r>
                <a:rPr lang="en-US" sz="2000" dirty="0" smtClean="0">
                  <a:latin typeface="Comic Sans MS" pitchFamily="66" charset="0"/>
                </a:rPr>
                <a:t>of 3-bits-majority gates.</a:t>
              </a:r>
              <a:endParaRPr lang="en-US" sz="2000" dirty="0">
                <a:latin typeface="Comic Sans MS" pitchFamily="66" charset="0"/>
              </a:endParaRPr>
            </a:p>
            <a:p>
              <a:pPr marL="0" indent="0" algn="just" rtl="0">
                <a:buNone/>
              </a:pP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295587" y="4831402"/>
            <a:ext cx="8210818" cy="6138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The assumption on the bias can be dropped assuming standard hardness assumptions.</a:t>
            </a:r>
            <a:endParaRPr lang="en-US" sz="2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4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16808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Threshold circuits 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(and a bonus conjecture)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51518" y="908720"/>
            <a:ext cx="8712970" cy="72008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What if we are given j-out-of-k threshold gates?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51520" y="2852936"/>
            <a:ext cx="8552422" cy="576064"/>
            <a:chOff x="4344101" y="1869865"/>
            <a:chExt cx="4548380" cy="1592320"/>
          </a:xfrm>
        </p:grpSpPr>
        <p:sp>
          <p:nvSpPr>
            <p:cNvPr id="40" name="Rounded Rectangle 39"/>
            <p:cNvSpPr/>
            <p:nvPr/>
          </p:nvSpPr>
          <p:spPr>
            <a:xfrm>
              <a:off x="4344101" y="1869865"/>
              <a:ext cx="4548380" cy="1592320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4381382" y="1965090"/>
              <a:ext cx="4366707" cy="46805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Theorem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[</a:t>
              </a:r>
              <a:r>
                <a:rPr lang="en-US" sz="1600" b="1" dirty="0" smtClean="0">
                  <a:solidFill>
                    <a:srgbClr val="C00000"/>
                  </a:solidFill>
                  <a:latin typeface="Comic Sans MS" pitchFamily="66" charset="0"/>
                </a:rPr>
                <a:t>C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DIKMRR’13]</a:t>
              </a: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.</a:t>
              </a:r>
              <a:r>
                <a:rPr lang="en-US" sz="2200" dirty="0" smtClean="0">
                  <a:latin typeface="Comic Sans MS" pitchFamily="66" charset="0"/>
                </a:rPr>
                <a:t> </a:t>
              </a:r>
              <a:r>
                <a:rPr lang="en-US" sz="2000" dirty="0" smtClean="0">
                  <a:latin typeface="Comic Sans MS" pitchFamily="66" charset="0"/>
                </a:rPr>
                <a:t>There is such a formula with </a:t>
              </a:r>
              <a:r>
                <a:rPr lang="en-US" sz="2000" b="1" dirty="0" smtClean="0">
                  <a:latin typeface="Comic Sans MS" pitchFamily="66" charset="0"/>
                </a:rPr>
                <a:t>linear-depth.</a:t>
              </a: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251520" y="1412776"/>
                <a:ext cx="8712970" cy="72008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For applications, we want a formula on n inputs, with such gates, that computes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-out-of-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threshold function.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12776"/>
                <a:ext cx="8712970" cy="720080"/>
              </a:xfrm>
              <a:prstGeom prst="rect">
                <a:avLst/>
              </a:prstGeom>
              <a:blipFill rotWithShape="0">
                <a:blip r:embed="rId3"/>
                <a:stretch>
                  <a:fillRect l="-699" t="-5085" r="-699" b="-2288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2"/>
          <p:cNvSpPr txBox="1">
            <a:spLocks/>
          </p:cNvSpPr>
          <p:nvPr/>
        </p:nvSpPr>
        <p:spPr>
          <a:xfrm>
            <a:off x="251520" y="2276872"/>
            <a:ext cx="8712970" cy="60387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err="1" smtClean="0">
                <a:latin typeface="Comic Sans MS" pitchFamily="66" charset="0"/>
              </a:rPr>
              <a:t>Valiant’s</a:t>
            </a:r>
            <a:r>
              <a:rPr lang="en-US" sz="2000" dirty="0" smtClean="0">
                <a:latin typeface="Comic Sans MS" pitchFamily="66" charset="0"/>
              </a:rPr>
              <a:t> technique breaks</a:t>
            </a:r>
            <a:r>
              <a:rPr lang="en-US" sz="2000" dirty="0">
                <a:latin typeface="Comic Sans MS" pitchFamily="66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1520" y="3717032"/>
            <a:ext cx="8552422" cy="936104"/>
            <a:chOff x="4344101" y="1869865"/>
            <a:chExt cx="4548380" cy="1592320"/>
          </a:xfrm>
        </p:grpSpPr>
        <p:sp>
          <p:nvSpPr>
            <p:cNvPr id="19" name="Rounded Rectangle 18"/>
            <p:cNvSpPr/>
            <p:nvPr/>
          </p:nvSpPr>
          <p:spPr>
            <a:xfrm>
              <a:off x="4344101" y="1869865"/>
              <a:ext cx="4548380" cy="1592320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4381382" y="1965090"/>
              <a:ext cx="4366707" cy="46805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Theorem 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[</a:t>
              </a:r>
              <a:r>
                <a:rPr lang="en-US" sz="1600" b="1" dirty="0" smtClean="0">
                  <a:solidFill>
                    <a:srgbClr val="C00000"/>
                  </a:solidFill>
                  <a:latin typeface="Comic Sans MS" pitchFamily="66" charset="0"/>
                </a:rPr>
                <a:t>C</a:t>
              </a:r>
              <a:r>
                <a:rPr lang="en-US" sz="1600" b="1" dirty="0" smtClean="0">
                  <a:solidFill>
                    <a:srgbClr val="7030A0"/>
                  </a:solidFill>
                  <a:latin typeface="Comic Sans MS" pitchFamily="66" charset="0"/>
                </a:rPr>
                <a:t>DIKMRR’13]</a:t>
              </a: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.</a:t>
              </a:r>
              <a:r>
                <a:rPr lang="en-US" sz="2200" dirty="0" smtClean="0">
                  <a:latin typeface="Comic Sans MS" pitchFamily="66" charset="0"/>
                </a:rPr>
                <a:t> </a:t>
              </a:r>
              <a:r>
                <a:rPr lang="en-US" sz="2000" dirty="0" smtClean="0">
                  <a:latin typeface="Comic Sans MS" pitchFamily="66" charset="0"/>
                </a:rPr>
                <a:t>There is such a formula with </a:t>
              </a:r>
              <a:r>
                <a:rPr lang="en-US" sz="2000" b="1" dirty="0" smtClean="0">
                  <a:latin typeface="Comic Sans MS" pitchFamily="66" charset="0"/>
                </a:rPr>
                <a:t>log-depth</a:t>
              </a:r>
              <a:r>
                <a:rPr lang="en-US" sz="2000" dirty="0" smtClean="0">
                  <a:latin typeface="Comic Sans MS" pitchFamily="66" charset="0"/>
                </a:rPr>
                <a:t>, though it assumes some promise on the bias.</a:t>
              </a: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1520" y="5013176"/>
            <a:ext cx="8552422" cy="1008112"/>
            <a:chOff x="4344101" y="1869866"/>
            <a:chExt cx="4548380" cy="686346"/>
          </a:xfrm>
        </p:grpSpPr>
        <p:sp>
          <p:nvSpPr>
            <p:cNvPr id="22" name="Rounded Rectangle 21"/>
            <p:cNvSpPr/>
            <p:nvPr/>
          </p:nvSpPr>
          <p:spPr>
            <a:xfrm>
              <a:off x="4344101" y="1869866"/>
              <a:ext cx="4548380" cy="686346"/>
            </a:xfrm>
            <a:prstGeom prst="roundRect">
              <a:avLst>
                <a:gd name="adj" fmla="val 11411"/>
              </a:avLst>
            </a:prstGeom>
            <a:solidFill>
              <a:srgbClr val="FCFAB8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4381382" y="1965090"/>
              <a:ext cx="4366707" cy="46805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chemeClr val="accent4">
                      <a:lumMod val="75000"/>
                    </a:schemeClr>
                  </a:solidFill>
                  <a:latin typeface="Comic Sans MS" pitchFamily="66" charset="0"/>
                </a:rPr>
                <a:t>Open Problem.</a:t>
              </a:r>
              <a:r>
                <a:rPr lang="en-US" sz="2200" dirty="0" smtClean="0">
                  <a:latin typeface="Comic Sans MS" pitchFamily="66" charset="0"/>
                </a:rPr>
                <a:t> </a:t>
              </a:r>
              <a:r>
                <a:rPr lang="en-US" sz="2000" dirty="0" smtClean="0">
                  <a:latin typeface="Comic Sans MS" pitchFamily="66" charset="0"/>
                </a:rPr>
                <a:t>Can a log-depth formula accomplish the task? </a:t>
              </a:r>
              <a:r>
                <a:rPr lang="en-US" sz="2000" b="1" dirty="0" smtClean="0">
                  <a:latin typeface="Comic Sans MS" pitchFamily="66" charset="0"/>
                </a:rPr>
                <a:t>(regardless of </a:t>
              </a:r>
              <a:r>
                <a:rPr lang="en-US" sz="2000" b="1" dirty="0" smtClean="0">
                  <a:latin typeface="Comic Sans MS" pitchFamily="66" charset="0"/>
                </a:rPr>
                <a:t>uniformity)</a:t>
              </a:r>
              <a:r>
                <a:rPr lang="en-US" sz="2000" dirty="0" smtClean="0">
                  <a:latin typeface="Comic Sans MS" pitchFamily="66" charset="0"/>
                </a:rPr>
                <a:t>.</a:t>
              </a:r>
              <a:endParaRPr lang="en-US" sz="2000" dirty="0">
                <a:latin typeface="Comic Sans MS" pitchFamily="66" charset="0"/>
              </a:endParaRPr>
            </a:p>
            <a:p>
              <a:pPr marL="0" indent="0" algn="just" rtl="0">
                <a:buNone/>
              </a:pP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2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30" grpId="0"/>
      <p:bldP spid="30" grpId="1"/>
      <p:bldP spid="16" grpId="0"/>
      <p:bldP spid="16" grpId="1"/>
      <p:bldP spid="17" grpId="0"/>
      <p:bldP spid="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-396552" y="2276872"/>
            <a:ext cx="10009112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539552" y="2492896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Bit-Fixing Extractors</a:t>
            </a:r>
            <a:endParaRPr lang="he-IL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6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34106</TotalTime>
  <Words>723</Words>
  <Application>Microsoft Office PowerPoint</Application>
  <PresentationFormat>On-screen Show (4:3)</PresentationFormat>
  <Paragraphs>157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Times New Roman</vt:lpstr>
      <vt:lpstr>Office Theme</vt:lpstr>
      <vt:lpstr>A Festive PhD Lecture</vt:lpstr>
      <vt:lpstr>PowerPoint Presentation</vt:lpstr>
      <vt:lpstr>PowerPoint Presentation</vt:lpstr>
      <vt:lpstr>PowerPoint Presentation</vt:lpstr>
      <vt:lpstr>Threshold circuits (and a bonus conjecture)</vt:lpstr>
      <vt:lpstr>Threshold circuits (and a bonus conjecture)</vt:lpstr>
      <vt:lpstr>Threshold circuits (and a bonus conjecture)</vt:lpstr>
      <vt:lpstr>Threshold circuits (and a bonus conjecture)</vt:lpstr>
      <vt:lpstr>PowerPoint Presentation</vt:lpstr>
      <vt:lpstr>Bit-Fixing Extractors</vt:lpstr>
      <vt:lpstr>Bit-Fixing Extractors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multi-source extractors</vt:lpstr>
      <vt:lpstr>multi-source extractors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Gil</cp:lastModifiedBy>
  <cp:revision>1496</cp:revision>
  <dcterms:created xsi:type="dcterms:W3CDTF">2011-08-15T07:34:47Z</dcterms:created>
  <dcterms:modified xsi:type="dcterms:W3CDTF">2015-05-28T08:20:07Z</dcterms:modified>
</cp:coreProperties>
</file>