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947" r:id="rId3"/>
    <p:sldId id="952" r:id="rId4"/>
    <p:sldId id="955" r:id="rId5"/>
    <p:sldId id="964" r:id="rId6"/>
    <p:sldId id="958" r:id="rId7"/>
    <p:sldId id="956" r:id="rId8"/>
    <p:sldId id="957" r:id="rId9"/>
    <p:sldId id="967" r:id="rId10"/>
    <p:sldId id="968" r:id="rId11"/>
    <p:sldId id="969" r:id="rId12"/>
    <p:sldId id="970" r:id="rId13"/>
    <p:sldId id="965" r:id="rId14"/>
    <p:sldId id="966" r:id="rId15"/>
    <p:sldId id="972" r:id="rId16"/>
    <p:sldId id="971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00CC00"/>
    <a:srgbClr val="FFFFFF"/>
    <a:srgbClr val="FFFF00"/>
    <a:srgbClr val="C96009"/>
    <a:srgbClr val="000000"/>
    <a:srgbClr val="4F81BD"/>
    <a:srgbClr val="F7F793"/>
    <a:srgbClr val="E2E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12" autoAdjust="0"/>
    <p:restoredTop sz="93979" autoAdjust="0"/>
  </p:normalViewPr>
  <p:slideViewPr>
    <p:cSldViewPr>
      <p:cViewPr varScale="1">
        <p:scale>
          <a:sx n="65" d="100"/>
          <a:sy n="65" d="100"/>
        </p:scale>
        <p:origin x="59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8918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3936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225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6419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5149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7103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3437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455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0120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0330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338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142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8217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5750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68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2.png"/><Relationship Id="rId7" Type="http://schemas.openxmlformats.org/officeDocument/2006/relationships/image" Target="../media/image43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8.png"/><Relationship Id="rId5" Type="http://schemas.openxmlformats.org/officeDocument/2006/relationships/image" Target="../media/image33.png"/><Relationship Id="rId10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4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11.png"/><Relationship Id="rId10" Type="http://schemas.openxmlformats.org/officeDocument/2006/relationships/image" Target="../media/image25.png"/><Relationship Id="rId4" Type="http://schemas.openxmlformats.org/officeDocument/2006/relationships/image" Target="../media/image21.png"/><Relationship Id="rId9" Type="http://schemas.openxmlformats.org/officeDocument/2006/relationships/image" Target="../media/image14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28.png"/><Relationship Id="rId7" Type="http://schemas.openxmlformats.org/officeDocument/2006/relationships/image" Target="../media/image280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11" Type="http://schemas.openxmlformats.org/officeDocument/2006/relationships/image" Target="../media/image32.png"/><Relationship Id="rId5" Type="http://schemas.openxmlformats.org/officeDocument/2006/relationships/image" Target="../media/image260.png"/><Relationship Id="rId10" Type="http://schemas.openxmlformats.org/officeDocument/2006/relationships/image" Target="../media/image31.png"/><Relationship Id="rId4" Type="http://schemas.openxmlformats.org/officeDocument/2006/relationships/image" Target="../media/image250.png"/><Relationship Id="rId9" Type="http://schemas.openxmlformats.org/officeDocument/2006/relationships/image" Target="../media/image30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6552" y="1988840"/>
            <a:ext cx="10009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7848872" cy="432048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Gil Cohen		Leonard J. Schulman</a:t>
            </a:r>
          </a:p>
          <a:p>
            <a:pPr lvl="1" rtl="0"/>
            <a:endParaRPr lang="en-US" sz="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247007"/>
            <a:ext cx="9073008" cy="965969"/>
          </a:xfrm>
        </p:spPr>
        <p:txBody>
          <a:bodyPr>
            <a:noAutofit/>
          </a:bodyPr>
          <a:lstStyle/>
          <a:p>
            <a:pPr rtl="0"/>
            <a:r>
              <a:rPr lang="en-US" sz="3400" b="1" dirty="0" smtClean="0">
                <a:solidFill>
                  <a:srgbClr val="7030A0"/>
                </a:solidFill>
              </a:rPr>
              <a:t>Extractors for Near Logarithmic Min-Entropy</a:t>
            </a:r>
            <a:endParaRPr lang="en-US" sz="34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838983"/>
            <a:ext cx="1951185" cy="650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5805264"/>
            <a:ext cx="2016224" cy="68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A two variable IPM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43" name="מלבן מעוגל 17"/>
          <p:cNvSpPr/>
          <p:nvPr/>
        </p:nvSpPr>
        <p:spPr>
          <a:xfrm>
            <a:off x="208758" y="1160814"/>
            <a:ext cx="8395690" cy="169212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323529" y="1389714"/>
                <a:ext cx="6192688" cy="4094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9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19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9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900" dirty="0" smtClean="0">
                    <a:latin typeface="+mj-lt"/>
                  </a:rPr>
                  <a:t> for which one of the following holds: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1389714"/>
                <a:ext cx="6192688" cy="409478"/>
              </a:xfrm>
              <a:prstGeom prst="rect">
                <a:avLst/>
              </a:prstGeom>
              <a:blipFill>
                <a:blip r:embed="rId3"/>
                <a:stretch>
                  <a:fillRect t="-746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ontent Placeholder 2"/>
          <p:cNvSpPr txBox="1">
            <a:spLocks/>
          </p:cNvSpPr>
          <p:nvPr/>
        </p:nvSpPr>
        <p:spPr>
          <a:xfrm>
            <a:off x="167053" y="957665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Setup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64167" y="1844824"/>
                <a:ext cx="2351649" cy="4094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100" b="1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*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67" y="1844824"/>
                <a:ext cx="2351649" cy="409478"/>
              </a:xfrm>
              <a:prstGeom prst="rect">
                <a:avLst/>
              </a:prstGeom>
              <a:blipFill>
                <a:blip r:embed="rId4"/>
                <a:stretch>
                  <a:fillRect l="-3117" t="-10448" b="-29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60945" y="2289029"/>
                <a:ext cx="2351649" cy="4094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100" b="1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*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45" y="2289029"/>
                <a:ext cx="2351649" cy="409478"/>
              </a:xfrm>
              <a:prstGeom prst="rect">
                <a:avLst/>
              </a:prstGeom>
              <a:blipFill>
                <a:blip r:embed="rId5"/>
                <a:stretch>
                  <a:fillRect l="-3109" t="-8824" b="-29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מלבן מעוגל 17"/>
          <p:cNvSpPr/>
          <p:nvPr/>
        </p:nvSpPr>
        <p:spPr>
          <a:xfrm>
            <a:off x="208758" y="3452630"/>
            <a:ext cx="8395690" cy="127251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323529" y="3681530"/>
                <a:ext cx="6192688" cy="4094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Design an efficiently-computable function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𝐼𝑃𝑀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such that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3681530"/>
                <a:ext cx="6192688" cy="409478"/>
              </a:xfrm>
              <a:prstGeom prst="rect">
                <a:avLst/>
              </a:prstGeom>
              <a:blipFill>
                <a:blip r:embed="rId6"/>
                <a:stretch>
                  <a:fillRect l="-886" t="-746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tent Placeholder 2"/>
          <p:cNvSpPr txBox="1">
            <a:spLocks/>
          </p:cNvSpPr>
          <p:nvPr/>
        </p:nvSpPr>
        <p:spPr>
          <a:xfrm>
            <a:off x="167053" y="3249481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Goal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187624" y="4149080"/>
                <a:ext cx="5952050" cy="4094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𝐼𝑃𝑀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𝐼𝑃𝑀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p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e>
                      </m:d>
                      <m:r>
                        <a:rPr lang="en-US" sz="1900" b="0" i="0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m:rPr>
                          <m:sty m:val="p"/>
                        </m:rPr>
                        <a:rPr lang="en-US" sz="19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𝐼𝑃𝑀</m:t>
                      </m:r>
                      <m:d>
                        <m:d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49080"/>
                <a:ext cx="5952050" cy="4094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60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  <p:bldP spid="51" grpId="0"/>
      <p:bldP spid="18" grpId="0"/>
      <p:bldP spid="19" grpId="0"/>
      <p:bldP spid="28" grpId="0" animBg="1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Seeded extractors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43" name="מלבן מעוגל 17"/>
          <p:cNvSpPr/>
          <p:nvPr/>
        </p:nvSpPr>
        <p:spPr>
          <a:xfrm>
            <a:off x="208758" y="1160814"/>
            <a:ext cx="8539706" cy="15250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267751" y="1389713"/>
                <a:ext cx="8192681" cy="72007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𝑥𝑡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9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900" dirty="0" smtClean="0">
                    <a:latin typeface="+mj-lt"/>
                  </a:rPr>
                  <a:t> is called a </a:t>
                </a:r>
                <a14:m>
                  <m:oMath xmlns:m="http://schemas.openxmlformats.org/officeDocument/2006/math">
                    <m:r>
                      <a:rPr lang="en-US" sz="19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900" b="1" dirty="0" smtClean="0">
                    <a:solidFill>
                      <a:srgbClr val="C00000"/>
                    </a:solidFill>
                    <a:latin typeface="+mj-lt"/>
                  </a:rPr>
                  <a:t>-seeded extractor</a:t>
                </a:r>
                <a:r>
                  <a:rPr lang="en-US" sz="1900" dirty="0" smtClean="0">
                    <a:latin typeface="+mj-lt"/>
                  </a:rPr>
                  <a:t> if for any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-source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and an independent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1900" dirty="0" smtClean="0">
                    <a:latin typeface="+mj-lt"/>
                  </a:rPr>
                  <a:t>,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51" y="1389713"/>
                <a:ext cx="8192681" cy="720079"/>
              </a:xfrm>
              <a:prstGeom prst="rect">
                <a:avLst/>
              </a:prstGeom>
              <a:blipFill>
                <a:blip r:embed="rId3"/>
                <a:stretch>
                  <a:fillRect l="-744" t="-3390" r="-670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ontent Placeholder 2"/>
          <p:cNvSpPr txBox="1">
            <a:spLocks/>
          </p:cNvSpPr>
          <p:nvPr/>
        </p:nvSpPr>
        <p:spPr>
          <a:xfrm>
            <a:off x="167053" y="957665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Seeded extractors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[Nisan-Zuckerman’93]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347864" y="2132856"/>
                <a:ext cx="2700300" cy="4196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𝐸𝑥𝑡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sSub>
                        <m:sSub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132856"/>
                <a:ext cx="2700300" cy="4196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מלבן מעוגל 17"/>
          <p:cNvSpPr/>
          <p:nvPr/>
        </p:nvSpPr>
        <p:spPr>
          <a:xfrm>
            <a:off x="208760" y="3231154"/>
            <a:ext cx="6019424" cy="771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48088" y="3454691"/>
                <a:ext cx="5800076" cy="46845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, construct extractors with small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and large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88" y="3454691"/>
                <a:ext cx="5800076" cy="468459"/>
              </a:xfrm>
              <a:prstGeom prst="rect">
                <a:avLst/>
              </a:prstGeom>
              <a:blipFill>
                <a:blip r:embed="rId5"/>
                <a:stretch>
                  <a:fillRect l="-1052" t="-6494" r="-631"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167053" y="3050583"/>
            <a:ext cx="1714345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Goal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4365104"/>
            <a:ext cx="8568952" cy="129614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0">
              <a:spcBef>
                <a:spcPts val="0"/>
              </a:spcBef>
              <a:buNone/>
            </a:pPr>
            <a:r>
              <a:rPr lang="en-US" sz="1900" dirty="0" smtClean="0">
                <a:latin typeface="+mj-lt"/>
              </a:rPr>
              <a:t>Matched (almost) by  explicit constructions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[Nisan-Zuckerman’93]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[Srinivasan-Zuckerman’94]</a:t>
            </a:r>
            <a:r>
              <a:rPr lang="en-US" sz="1900" dirty="0" smtClean="0"/>
              <a:t>,</a:t>
            </a:r>
            <a:r>
              <a:rPr lang="en-US" sz="18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[TaShma’96]</a:t>
            </a:r>
            <a:r>
              <a:rPr lang="en-US" sz="1900" dirty="0" smtClean="0">
                <a:solidFill>
                  <a:prstClr val="black"/>
                </a:solidFill>
              </a:rPr>
              <a:t>,</a:t>
            </a:r>
            <a:r>
              <a:rPr lang="en-US" sz="18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[Zuckerman’96]</a:t>
            </a:r>
            <a:r>
              <a:rPr lang="en-US" sz="1900" dirty="0" smtClean="0">
                <a:solidFill>
                  <a:prstClr val="black"/>
                </a:solidFill>
              </a:rPr>
              <a:t>,</a:t>
            </a:r>
            <a:r>
              <a:rPr lang="en-US" sz="1900" dirty="0" smtClean="0"/>
              <a:t>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[Trevisan’99]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[Raz-Reingold-Vadhan’99]</a:t>
            </a:r>
            <a:r>
              <a:rPr lang="en-US" sz="1900" dirty="0" smtClean="0"/>
              <a:t>,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[Impagliazzo-Shaltiel-Wigderson’00]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[Reingold-Shaltiel-Wigderson’00]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[Shaltiel-Umans’01]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[Lu-Reingold-Vadhan-Wigderson’03]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[Guruswami-Umans-Vadhan’06]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[Dvir-Wigderson’08]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 [Dvir-Kopparty-Saraf-Sudan’09]</a:t>
            </a:r>
            <a:r>
              <a:rPr lang="en-US" sz="1900" dirty="0" smtClean="0"/>
              <a:t>,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 [TaShma-Umans’11]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 algn="just" rtl="0">
              <a:buNone/>
            </a:pPr>
            <a:endParaRPr lang="en-US" sz="19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Callout 3"/>
              <p:cNvSpPr/>
              <p:nvPr/>
            </p:nvSpPr>
            <p:spPr>
              <a:xfrm>
                <a:off x="2174355" y="2780928"/>
                <a:ext cx="1677565" cy="496660"/>
              </a:xfrm>
              <a:prstGeom prst="cloudCallout">
                <a:avLst>
                  <a:gd name="adj1" fmla="val 84625"/>
                  <a:gd name="adj2" fmla="val 85260"/>
                </a:avLst>
              </a:prstGeom>
              <a:ln w="9525"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~</m:t>
                      </m:r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loud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355" y="2780928"/>
                <a:ext cx="1677565" cy="496660"/>
              </a:xfrm>
              <a:prstGeom prst="cloudCallout">
                <a:avLst>
                  <a:gd name="adj1" fmla="val 84625"/>
                  <a:gd name="adj2" fmla="val 85260"/>
                </a:avLst>
              </a:prstGeom>
              <a:blipFill>
                <a:blip r:embed="rId6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loud Callout 19"/>
              <p:cNvSpPr/>
              <p:nvPr/>
            </p:nvSpPr>
            <p:spPr>
              <a:xfrm>
                <a:off x="6206803" y="3004348"/>
                <a:ext cx="1677565" cy="496660"/>
              </a:xfrm>
              <a:prstGeom prst="cloudCallout">
                <a:avLst>
                  <a:gd name="adj1" fmla="val -67762"/>
                  <a:gd name="adj2" fmla="val 71402"/>
                </a:avLst>
              </a:prstGeom>
              <a:ln w="9525"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Cloud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803" y="3004348"/>
                <a:ext cx="1677565" cy="496660"/>
              </a:xfrm>
              <a:prstGeom prst="cloudCallout">
                <a:avLst>
                  <a:gd name="adj1" fmla="val -67762"/>
                  <a:gd name="adj2" fmla="val 71402"/>
                </a:avLst>
              </a:prstGeom>
              <a:blipFill>
                <a:blip r:embed="rId7"/>
                <a:stretch>
                  <a:fillRect/>
                </a:stretch>
              </a:blipFill>
              <a:ln w="952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98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  <p:bldP spid="51" grpId="0"/>
      <p:bldP spid="13" grpId="0"/>
      <p:bldP spid="14" grpId="0" animBg="1"/>
      <p:bldP spid="15" grpId="0"/>
      <p:bldP spid="16" grpId="0"/>
      <p:bldP spid="17" grpId="0"/>
      <p:bldP spid="4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A two variable IPM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43" name="מלבן מעוגל 17"/>
          <p:cNvSpPr/>
          <p:nvPr/>
        </p:nvSpPr>
        <p:spPr>
          <a:xfrm>
            <a:off x="208758" y="1160814"/>
            <a:ext cx="8539706" cy="14040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267751" y="1389713"/>
                <a:ext cx="8192681" cy="7820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𝐸𝑥𝑡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be a </a:t>
                </a:r>
                <a14:m>
                  <m:oMath xmlns:m="http://schemas.openxmlformats.org/officeDocument/2006/math"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-seeded extractor. Then, for any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1900" dirty="0" smtClean="0">
                    <a:latin typeface="+mj-lt"/>
                  </a:rPr>
                  <a:t>-source </a:t>
                </a:r>
                <a14:m>
                  <m:oMath xmlns:m="http://schemas.openxmlformats.org/officeDocument/2006/math"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and any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,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9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then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51" y="1389713"/>
                <a:ext cx="8192681" cy="782065"/>
              </a:xfrm>
              <a:prstGeom prst="rect">
                <a:avLst/>
              </a:prstGeom>
              <a:blipFill>
                <a:blip r:embed="rId3"/>
                <a:stretch>
                  <a:fillRect l="-744" t="-3906" r="-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ontent Placeholder 2"/>
          <p:cNvSpPr txBox="1">
            <a:spLocks/>
          </p:cNvSpPr>
          <p:nvPr/>
        </p:nvSpPr>
        <p:spPr>
          <a:xfrm>
            <a:off x="167053" y="957665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A little lemma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907704" y="2051016"/>
                <a:ext cx="5256584" cy="4196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𝐸𝑥𝑡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𝐸𝑥𝑡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 ~ </m:t>
                      </m:r>
                      <m:sSub>
                        <m:sSub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19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𝐸𝑥𝑡</m:t>
                      </m:r>
                      <m:d>
                        <m:d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051016"/>
                <a:ext cx="5256584" cy="4196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6056" y="5589240"/>
            <a:ext cx="3811770" cy="1136382"/>
          </a:xfrm>
          <a:prstGeom prst="rect">
            <a:avLst/>
          </a:prstGeom>
        </p:spPr>
      </p:pic>
      <p:sp>
        <p:nvSpPr>
          <p:cNvPr id="9" name="מלבן מעוגל 17"/>
          <p:cNvSpPr/>
          <p:nvPr/>
        </p:nvSpPr>
        <p:spPr>
          <a:xfrm>
            <a:off x="208758" y="3128093"/>
            <a:ext cx="8539706" cy="783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67751" y="3356993"/>
                <a:ext cx="8192681" cy="49199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Forget about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and define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𝐼𝑃𝑀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𝐸𝑥𝑡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51" y="3356993"/>
                <a:ext cx="8192681" cy="491994"/>
              </a:xfrm>
              <a:prstGeom prst="rect">
                <a:avLst/>
              </a:prstGeom>
              <a:blipFill>
                <a:blip r:embed="rId6"/>
                <a:stretch>
                  <a:fillRect l="-744" t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/>
          <p:cNvSpPr txBox="1">
            <a:spLocks/>
          </p:cNvSpPr>
          <p:nvPr/>
        </p:nvSpPr>
        <p:spPr>
          <a:xfrm>
            <a:off x="167053" y="2924944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First attempt</a:t>
            </a:r>
            <a:endParaRPr lang="en-US" sz="18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016" y="5620322"/>
            <a:ext cx="4788024" cy="11053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67664" y="4138176"/>
            <a:ext cx="8581411" cy="986330"/>
            <a:chOff x="167664" y="4138176"/>
            <a:chExt cx="8581411" cy="986330"/>
          </a:xfrm>
        </p:grpSpPr>
        <p:sp>
          <p:nvSpPr>
            <p:cNvPr id="15" name="מלבן מעוגל 17"/>
            <p:cNvSpPr/>
            <p:nvPr/>
          </p:nvSpPr>
          <p:spPr>
            <a:xfrm>
              <a:off x="209369" y="4341325"/>
              <a:ext cx="8539706" cy="78318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tx1">
                      <a:lumMod val="50000"/>
                      <a:lumOff val="50000"/>
                    </a:schemeClr>
                  </a:gs>
                  <a:gs pos="8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+mj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ontent Placeholder 2"/>
                <p:cNvSpPr txBox="1">
                  <a:spLocks/>
                </p:cNvSpPr>
                <p:nvPr/>
              </p:nvSpPr>
              <p:spPr>
                <a:xfrm>
                  <a:off x="268362" y="4570225"/>
                  <a:ext cx="8192681" cy="491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latin typeface="+mj-lt"/>
                    </a:rPr>
                    <a:t>Use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as a “buffer”: 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𝐼𝑃𝑀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𝐸𝑥𝑡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𝐸𝑥𝑡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d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1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362" y="4570225"/>
                  <a:ext cx="8192681" cy="491994"/>
                </a:xfrm>
                <a:prstGeom prst="rect">
                  <a:avLst/>
                </a:prstGeom>
                <a:blipFill>
                  <a:blip r:embed="rId8"/>
                  <a:stretch>
                    <a:fillRect l="-670" t="-1250" b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167664" y="4138176"/>
              <a:ext cx="4476955" cy="347600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000" b="1" dirty="0" smtClean="0">
                  <a:solidFill>
                    <a:srgbClr val="7030A0"/>
                  </a:solidFill>
                  <a:latin typeface="+mj-lt"/>
                </a:rPr>
                <a:t>Second attempt</a:t>
              </a:r>
              <a:endParaRPr lang="en-US" sz="18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9512" y="4129416"/>
            <a:ext cx="8581411" cy="986330"/>
            <a:chOff x="167664" y="4138176"/>
            <a:chExt cx="8581411" cy="986330"/>
          </a:xfrm>
        </p:grpSpPr>
        <p:sp>
          <p:nvSpPr>
            <p:cNvPr id="20" name="מלבן מעוגל 17"/>
            <p:cNvSpPr/>
            <p:nvPr/>
          </p:nvSpPr>
          <p:spPr>
            <a:xfrm>
              <a:off x="209369" y="4341325"/>
              <a:ext cx="8539706" cy="78318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tx1">
                      <a:lumMod val="50000"/>
                      <a:lumOff val="50000"/>
                    </a:schemeClr>
                  </a:gs>
                  <a:gs pos="83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>
                <a:latin typeface="+mj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ontent Placeholder 2"/>
                <p:cNvSpPr txBox="1">
                  <a:spLocks/>
                </p:cNvSpPr>
                <p:nvPr/>
              </p:nvSpPr>
              <p:spPr>
                <a:xfrm>
                  <a:off x="268362" y="4570225"/>
                  <a:ext cx="8192681" cy="491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latin typeface="+mj-lt"/>
                    </a:rPr>
                    <a:t>Don’t waste all of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: 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𝐼𝑃𝑀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𝐸𝑥𝑡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𝐸𝑥𝑡</m:t>
                          </m:r>
                          <m:d>
                            <m:dPr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9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9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21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362" y="4570225"/>
                  <a:ext cx="8192681" cy="491994"/>
                </a:xfrm>
                <a:prstGeom prst="rect">
                  <a:avLst/>
                </a:prstGeom>
                <a:blipFill>
                  <a:blip r:embed="rId9"/>
                  <a:stretch>
                    <a:fillRect l="-744" t="-1235" b="-37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167664" y="4138176"/>
              <a:ext cx="4476955" cy="347600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000" b="1" dirty="0" smtClean="0">
                  <a:solidFill>
                    <a:srgbClr val="7030A0"/>
                  </a:solidFill>
                  <a:latin typeface="+mj-lt"/>
                </a:rPr>
                <a:t>Third attempt</a:t>
              </a:r>
              <a:endParaRPr lang="en-US" sz="1800" dirty="0">
                <a:solidFill>
                  <a:srgbClr val="7030A0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2640" y="937635"/>
            <a:ext cx="3177232" cy="2059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23928" y="1417389"/>
            <a:ext cx="4770230" cy="2307760"/>
          </a:xfrm>
          <a:prstGeom prst="rect">
            <a:avLst/>
          </a:prstGeom>
        </p:spPr>
      </p:pic>
      <p:sp>
        <p:nvSpPr>
          <p:cNvPr id="23" name="מלבן מעוגל 17"/>
          <p:cNvSpPr/>
          <p:nvPr/>
        </p:nvSpPr>
        <p:spPr>
          <a:xfrm>
            <a:off x="221217" y="4064196"/>
            <a:ext cx="8539706" cy="129072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280210" y="4293097"/>
                <a:ext cx="8192681" cy="66788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just" rtl="0">
                  <a:spcBef>
                    <a:spcPts val="0"/>
                  </a:spcBef>
                  <a:buNone/>
                </a:pPr>
                <a:r>
                  <a:rPr lang="en-US" sz="1900" dirty="0" smtClean="0">
                    <a:latin typeface="+mj-lt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,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are computed using </a:t>
                </a:r>
                <a:r>
                  <a:rPr lang="en-US" sz="1900" b="1" dirty="0" smtClean="0">
                    <a:latin typeface="+mj-lt"/>
                  </a:rPr>
                  <a:t>alternating extraction</a:t>
                </a:r>
                <a:r>
                  <a:rPr lang="en-US" sz="1900" dirty="0" smtClean="0">
                    <a:latin typeface="+mj-lt"/>
                  </a:rPr>
                  <a:t> </a:t>
                </a:r>
                <a:r>
                  <a:rPr lang="en-US" sz="1800" dirty="0">
                    <a:solidFill>
                      <a:srgbClr val="F79646">
                        <a:lumMod val="75000"/>
                      </a:srgbClr>
                    </a:solidFill>
                  </a:rPr>
                  <a:t>[Dziembowski-Pietrzak’07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]</a:t>
                </a:r>
                <a:r>
                  <a:rPr lang="en-US" sz="1800" dirty="0" smtClean="0"/>
                  <a:t>. The analysis is more delicate than what was required in previous works 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[Dodis-Wichs’09]</a:t>
                </a:r>
                <a:r>
                  <a:rPr lang="en-US" sz="1900" dirty="0" smtClean="0"/>
                  <a:t>,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 [Li’13]</a:t>
                </a:r>
                <a:r>
                  <a:rPr lang="en-US" sz="1900" dirty="0" smtClean="0"/>
                  <a:t>,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 </a:t>
                </a:r>
                <a:r>
                  <a:rPr lang="en-US" sz="1800" dirty="0">
                    <a:solidFill>
                      <a:srgbClr val="F79646">
                        <a:lumMod val="75000"/>
                      </a:srgbClr>
                    </a:solidFill>
                  </a:rPr>
                  <a:t>[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Li’15]</a:t>
                </a:r>
                <a:r>
                  <a:rPr lang="en-US" sz="1900" dirty="0" smtClean="0"/>
                  <a:t>,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 [</a:t>
                </a:r>
                <a:r>
                  <a:rPr lang="en-US" sz="1800" b="1" dirty="0" smtClean="0">
                    <a:solidFill>
                      <a:srgbClr val="0000FF"/>
                    </a:solidFill>
                  </a:rPr>
                  <a:t>C</a:t>
                </a:r>
                <a:r>
                  <a:rPr lang="en-US" sz="1800" dirty="0" smtClean="0">
                    <a:solidFill>
                      <a:srgbClr val="F79646">
                        <a:lumMod val="75000"/>
                      </a:srgbClr>
                    </a:solidFill>
                  </a:rPr>
                  <a:t>’15]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 (and in subsequent works.)</a:t>
                </a:r>
                <a:endParaRPr lang="en-US" sz="1800" dirty="0">
                  <a:solidFill>
                    <a:srgbClr val="7030A0"/>
                  </a:solidFill>
                </a:endParaRPr>
              </a:p>
              <a:p>
                <a:pPr marL="0" indent="0" algn="just" rtl="0">
                  <a:buNone/>
                </a:pP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10" y="4293097"/>
                <a:ext cx="8192681" cy="667882"/>
              </a:xfrm>
              <a:prstGeom prst="rect">
                <a:avLst/>
              </a:prstGeom>
              <a:blipFill>
                <a:blip r:embed="rId12"/>
                <a:stretch>
                  <a:fillRect l="-744" t="-4545" r="-595" b="-5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2"/>
          <p:cNvSpPr txBox="1">
            <a:spLocks/>
          </p:cNvSpPr>
          <p:nvPr/>
        </p:nvSpPr>
        <p:spPr>
          <a:xfrm>
            <a:off x="179512" y="3861048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Hierarchy of independence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182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5" grpId="0"/>
      <p:bldP spid="45" grpId="1"/>
      <p:bldP spid="51" grpId="0"/>
      <p:bldP spid="51" grpId="1"/>
      <p:bldP spid="13" grpId="0"/>
      <p:bldP spid="13" grpId="1"/>
      <p:bldP spid="9" grpId="0" animBg="1"/>
      <p:bldP spid="9" grpId="1" animBg="1"/>
      <p:bldP spid="10" grpId="0"/>
      <p:bldP spid="10" grpId="1"/>
      <p:bldP spid="11" grpId="0"/>
      <p:bldP spid="11" grpId="1"/>
      <p:bldP spid="23" grpId="0" animBg="1"/>
      <p:bldP spid="24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Summary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11" name="מלבן מעוגל 17"/>
          <p:cNvSpPr/>
          <p:nvPr/>
        </p:nvSpPr>
        <p:spPr>
          <a:xfrm>
            <a:off x="208758" y="1183877"/>
            <a:ext cx="8539706" cy="13090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0263" y="1444502"/>
                <a:ext cx="8192681" cy="49199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1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*</a:t>
                </a:r>
                <a:r>
                  <a:rPr lang="en-US" sz="1900" dirty="0" smtClean="0"/>
                  <a:t> </a:t>
                </a:r>
                <a:r>
                  <a:rPr lang="en-US" sz="1900" dirty="0"/>
                  <a:t>F</a:t>
                </a:r>
                <a:r>
                  <a:rPr lang="en-US" sz="1900" dirty="0" smtClean="0"/>
                  <a:t>irst explicit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1900" dirty="0" smtClean="0"/>
                  <a:t>-source </a:t>
                </a:r>
                <a:r>
                  <a:rPr lang="en-US" sz="1900" dirty="0"/>
                  <a:t>extractor for </a:t>
                </a:r>
                <a:r>
                  <a:rPr lang="en-US" sz="1900" dirty="0" smtClean="0"/>
                  <a:t>min-entropy approaching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900" dirty="0"/>
                  <a:t>.</a:t>
                </a: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63" y="1444502"/>
                <a:ext cx="8192681" cy="491994"/>
              </a:xfrm>
              <a:prstGeom prst="rect">
                <a:avLst/>
              </a:prstGeom>
              <a:blipFill>
                <a:blip r:embed="rId3"/>
                <a:stretch>
                  <a:fillRect l="-893" t="-7407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167053" y="980728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A new result</a:t>
            </a:r>
            <a:endParaRPr lang="en-US" sz="1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23528" y="1896890"/>
                <a:ext cx="8136904" cy="40947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1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*</a:t>
                </a:r>
                <a:r>
                  <a:rPr lang="en-US" sz="1900" dirty="0" smtClean="0">
                    <a:latin typeface="+mj-lt"/>
                  </a:rPr>
                  <a:t> </a:t>
                </a:r>
                <a:r>
                  <a:rPr lang="en-US" sz="1900" dirty="0"/>
                  <a:t>A</a:t>
                </a:r>
                <a:r>
                  <a:rPr lang="en-US" sz="1900" dirty="0" smtClean="0"/>
                  <a:t>n</a:t>
                </a:r>
                <a14:m>
                  <m:oMath xmlns:m="http://schemas.openxmlformats.org/officeDocument/2006/math">
                    <m:r>
                      <a:rPr lang="en-US" sz="19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en-US" sz="1900" dirty="0" smtClean="0">
                    <a:latin typeface="+mj-lt"/>
                  </a:rPr>
                  <a:t>-source extractor for min-entropy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896890"/>
                <a:ext cx="8136904" cy="409478"/>
              </a:xfrm>
              <a:prstGeom prst="rect">
                <a:avLst/>
              </a:prstGeom>
              <a:blipFill>
                <a:blip r:embed="rId4"/>
                <a:stretch>
                  <a:fillRect l="-899" t="-8955" b="-31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מלבן מעוגל 17"/>
          <p:cNvSpPr/>
          <p:nvPr/>
        </p:nvSpPr>
        <p:spPr>
          <a:xfrm>
            <a:off x="208758" y="3104964"/>
            <a:ext cx="8539706" cy="13090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10263" y="3365589"/>
            <a:ext cx="8192681" cy="49199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/>
              <a:t> Introduced and constructed independence-preserving mergers.</a:t>
            </a:r>
            <a:endParaRPr lang="en-US" sz="19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67053" y="2901815"/>
            <a:ext cx="4476955" cy="34760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A new idea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3528" y="3817977"/>
            <a:ext cx="8136904" cy="40947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1900" dirty="0" smtClean="0">
                <a:latin typeface="+mj-lt"/>
              </a:rPr>
              <a:t> </a:t>
            </a:r>
            <a:r>
              <a:rPr lang="en-US" sz="1900" dirty="0" smtClean="0"/>
              <a:t>IPM turned out to be useful!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4879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/>
      <p:bldP spid="17" grpId="0"/>
      <p:bldP spid="19" grpId="0" animBg="1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Open problems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9938" y="1292562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29421" y="1613153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7030A0"/>
                </a:solidFill>
              </a:rPr>
              <a:t>1984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15053" y="239902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08304" y="1959329"/>
            <a:ext cx="1460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7030A0"/>
                </a:solidFill>
              </a:rPr>
              <a:t>2004-06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533853" y="836712"/>
            <a:ext cx="5029200" cy="1690146"/>
          </a:xfrm>
          <a:custGeom>
            <a:avLst/>
            <a:gdLst>
              <a:gd name="connsiteX0" fmla="*/ 0 w 5029200"/>
              <a:gd name="connsiteY0" fmla="*/ 663986 h 1690146"/>
              <a:gd name="connsiteX1" fmla="*/ 1026160 w 5029200"/>
              <a:gd name="connsiteY1" fmla="*/ 958626 h 1690146"/>
              <a:gd name="connsiteX2" fmla="*/ 2479040 w 5029200"/>
              <a:gd name="connsiteY2" fmla="*/ 3586 h 1690146"/>
              <a:gd name="connsiteX3" fmla="*/ 3921760 w 5029200"/>
              <a:gd name="connsiteY3" fmla="*/ 1365026 h 1690146"/>
              <a:gd name="connsiteX4" fmla="*/ 5029200 w 5029200"/>
              <a:gd name="connsiteY4" fmla="*/ 1690146 h 169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200" h="1690146">
                <a:moveTo>
                  <a:pt x="0" y="663986"/>
                </a:moveTo>
                <a:cubicBezTo>
                  <a:pt x="306493" y="866339"/>
                  <a:pt x="612987" y="1068693"/>
                  <a:pt x="1026160" y="958626"/>
                </a:cubicBezTo>
                <a:cubicBezTo>
                  <a:pt x="1439333" y="848559"/>
                  <a:pt x="1996440" y="-64147"/>
                  <a:pt x="2479040" y="3586"/>
                </a:cubicBezTo>
                <a:cubicBezTo>
                  <a:pt x="2961640" y="71319"/>
                  <a:pt x="3496733" y="1083933"/>
                  <a:pt x="3921760" y="1365026"/>
                </a:cubicBezTo>
                <a:cubicBezTo>
                  <a:pt x="4346787" y="1646119"/>
                  <a:pt x="4687993" y="1668132"/>
                  <a:pt x="5029200" y="169014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3167" y="368654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63044" y="3219514"/>
            <a:ext cx="1455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7030A0"/>
                </a:solidFill>
              </a:rPr>
              <a:t>2011-15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690821" y="2660714"/>
            <a:ext cx="1849120" cy="1117600"/>
          </a:xfrm>
          <a:custGeom>
            <a:avLst/>
            <a:gdLst>
              <a:gd name="connsiteX0" fmla="*/ 1849120 w 1849120"/>
              <a:gd name="connsiteY0" fmla="*/ 0 h 1117600"/>
              <a:gd name="connsiteX1" fmla="*/ 995680 w 1849120"/>
              <a:gd name="connsiteY1" fmla="*/ 193040 h 1117600"/>
              <a:gd name="connsiteX2" fmla="*/ 568960 w 1849120"/>
              <a:gd name="connsiteY2" fmla="*/ 802640 h 1117600"/>
              <a:gd name="connsiteX3" fmla="*/ 0 w 1849120"/>
              <a:gd name="connsiteY3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120" h="1117600">
                <a:moveTo>
                  <a:pt x="1849120" y="0"/>
                </a:moveTo>
                <a:cubicBezTo>
                  <a:pt x="1529080" y="29633"/>
                  <a:pt x="1209040" y="59267"/>
                  <a:pt x="995680" y="193040"/>
                </a:cubicBezTo>
                <a:cubicBezTo>
                  <a:pt x="782320" y="326813"/>
                  <a:pt x="734907" y="648547"/>
                  <a:pt x="568960" y="802640"/>
                </a:cubicBezTo>
                <a:cubicBezTo>
                  <a:pt x="403013" y="956733"/>
                  <a:pt x="201506" y="1037166"/>
                  <a:pt x="0" y="11176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15616" y="5364862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546061" y="3747279"/>
            <a:ext cx="3744416" cy="1684229"/>
          </a:xfrm>
          <a:custGeom>
            <a:avLst/>
            <a:gdLst>
              <a:gd name="connsiteX0" fmla="*/ 2890684 w 2890684"/>
              <a:gd name="connsiteY0" fmla="*/ 58817 h 1327178"/>
              <a:gd name="connsiteX1" fmla="*/ 2094271 w 2890684"/>
              <a:gd name="connsiteY1" fmla="*/ 98146 h 1327178"/>
              <a:gd name="connsiteX2" fmla="*/ 1111045 w 2890684"/>
              <a:gd name="connsiteY2" fmla="*/ 973217 h 1327178"/>
              <a:gd name="connsiteX3" fmla="*/ 0 w 2890684"/>
              <a:gd name="connsiteY3" fmla="*/ 1327178 h 132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0684" h="1327178">
                <a:moveTo>
                  <a:pt x="2890684" y="58817"/>
                </a:moveTo>
                <a:cubicBezTo>
                  <a:pt x="2640780" y="2281"/>
                  <a:pt x="2390877" y="-54254"/>
                  <a:pt x="2094271" y="98146"/>
                </a:cubicBezTo>
                <a:cubicBezTo>
                  <a:pt x="1797664" y="250546"/>
                  <a:pt x="1460090" y="768378"/>
                  <a:pt x="1111045" y="973217"/>
                </a:cubicBezTo>
                <a:cubicBezTo>
                  <a:pt x="762000" y="1178056"/>
                  <a:pt x="381000" y="1252617"/>
                  <a:pt x="0" y="132717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274253" y="448180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041888" y="514736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143580" y="5348011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3893" y="5625556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858872" y="4912721"/>
                <a:ext cx="122413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7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7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7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7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7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1700" dirty="0">
                  <a:latin typeface="+mj-lt"/>
                </a:endParaRP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872" y="4912721"/>
                <a:ext cx="1224136" cy="406685"/>
              </a:xfrm>
              <a:prstGeom prst="rect">
                <a:avLst/>
              </a:prstGeom>
              <a:blipFill>
                <a:blip r:embed="rId3"/>
                <a:stretch>
                  <a:fillRect l="-3483" t="-5970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84228" y="5934385"/>
                <a:ext cx="1579460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7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7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7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1700" dirty="0">
                  <a:latin typeface="+mj-lt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28" y="5934385"/>
                <a:ext cx="1579460" cy="406685"/>
              </a:xfrm>
              <a:prstGeom prst="rect">
                <a:avLst/>
              </a:prstGeom>
              <a:blipFill>
                <a:blip r:embed="rId4"/>
                <a:stretch>
                  <a:fillRect l="-2317" t="-4478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22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8" grpId="0"/>
      <p:bldP spid="23" grpId="0" animBg="1"/>
      <p:bldP spid="24" grpId="0" animBg="1"/>
      <p:bldP spid="26" grpId="0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Open problems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03893" y="5625556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184228" y="5934385"/>
                <a:ext cx="1579460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7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7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7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1700" dirty="0">
                  <a:latin typeface="+mj-lt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28" y="5934385"/>
                <a:ext cx="1579460" cy="406685"/>
              </a:xfrm>
              <a:prstGeom prst="rect">
                <a:avLst/>
              </a:prstGeom>
              <a:blipFill>
                <a:blip r:embed="rId3"/>
                <a:stretch>
                  <a:fillRect l="-2317" t="-4478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286" y="836712"/>
            <a:ext cx="207071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2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Open problems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05506" y="5364862"/>
            <a:ext cx="2110945" cy="108012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2800" b="1" dirty="0" smtClean="0">
                <a:solidFill>
                  <a:srgbClr val="0000FF"/>
                </a:solidFill>
                <a:cs typeface="+mn-cs"/>
              </a:rPr>
              <a:t>Thanks!</a:t>
            </a:r>
            <a:endParaRPr lang="he-IL" sz="2800" b="1" dirty="0">
              <a:solidFill>
                <a:srgbClr val="0000FF"/>
              </a:solidFill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9938" y="1292562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29421" y="1613153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7030A0"/>
                </a:solidFill>
              </a:rPr>
              <a:t>1984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15053" y="239902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08304" y="1959329"/>
            <a:ext cx="1460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7030A0"/>
                </a:solidFill>
              </a:rPr>
              <a:t>2004-06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533853" y="836712"/>
            <a:ext cx="5029200" cy="1690146"/>
          </a:xfrm>
          <a:custGeom>
            <a:avLst/>
            <a:gdLst>
              <a:gd name="connsiteX0" fmla="*/ 0 w 5029200"/>
              <a:gd name="connsiteY0" fmla="*/ 663986 h 1690146"/>
              <a:gd name="connsiteX1" fmla="*/ 1026160 w 5029200"/>
              <a:gd name="connsiteY1" fmla="*/ 958626 h 1690146"/>
              <a:gd name="connsiteX2" fmla="*/ 2479040 w 5029200"/>
              <a:gd name="connsiteY2" fmla="*/ 3586 h 1690146"/>
              <a:gd name="connsiteX3" fmla="*/ 3921760 w 5029200"/>
              <a:gd name="connsiteY3" fmla="*/ 1365026 h 1690146"/>
              <a:gd name="connsiteX4" fmla="*/ 5029200 w 5029200"/>
              <a:gd name="connsiteY4" fmla="*/ 1690146 h 169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200" h="1690146">
                <a:moveTo>
                  <a:pt x="0" y="663986"/>
                </a:moveTo>
                <a:cubicBezTo>
                  <a:pt x="306493" y="866339"/>
                  <a:pt x="612987" y="1068693"/>
                  <a:pt x="1026160" y="958626"/>
                </a:cubicBezTo>
                <a:cubicBezTo>
                  <a:pt x="1439333" y="848559"/>
                  <a:pt x="1996440" y="-64147"/>
                  <a:pt x="2479040" y="3586"/>
                </a:cubicBezTo>
                <a:cubicBezTo>
                  <a:pt x="2961640" y="71319"/>
                  <a:pt x="3496733" y="1083933"/>
                  <a:pt x="3921760" y="1365026"/>
                </a:cubicBezTo>
                <a:cubicBezTo>
                  <a:pt x="4346787" y="1646119"/>
                  <a:pt x="4687993" y="1668132"/>
                  <a:pt x="5029200" y="169014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3167" y="368654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63044" y="3219514"/>
            <a:ext cx="1455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7030A0"/>
                </a:solidFill>
              </a:rPr>
              <a:t>2011-15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690821" y="2660714"/>
            <a:ext cx="1849120" cy="1117600"/>
          </a:xfrm>
          <a:custGeom>
            <a:avLst/>
            <a:gdLst>
              <a:gd name="connsiteX0" fmla="*/ 1849120 w 1849120"/>
              <a:gd name="connsiteY0" fmla="*/ 0 h 1117600"/>
              <a:gd name="connsiteX1" fmla="*/ 995680 w 1849120"/>
              <a:gd name="connsiteY1" fmla="*/ 193040 h 1117600"/>
              <a:gd name="connsiteX2" fmla="*/ 568960 w 1849120"/>
              <a:gd name="connsiteY2" fmla="*/ 802640 h 1117600"/>
              <a:gd name="connsiteX3" fmla="*/ 0 w 1849120"/>
              <a:gd name="connsiteY3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120" h="1117600">
                <a:moveTo>
                  <a:pt x="1849120" y="0"/>
                </a:moveTo>
                <a:cubicBezTo>
                  <a:pt x="1529080" y="29633"/>
                  <a:pt x="1209040" y="59267"/>
                  <a:pt x="995680" y="193040"/>
                </a:cubicBezTo>
                <a:cubicBezTo>
                  <a:pt x="782320" y="326813"/>
                  <a:pt x="734907" y="648547"/>
                  <a:pt x="568960" y="802640"/>
                </a:cubicBezTo>
                <a:cubicBezTo>
                  <a:pt x="403013" y="956733"/>
                  <a:pt x="201506" y="1037166"/>
                  <a:pt x="0" y="11176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115616" y="5364862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546061" y="3747279"/>
            <a:ext cx="3744416" cy="1684229"/>
          </a:xfrm>
          <a:custGeom>
            <a:avLst/>
            <a:gdLst>
              <a:gd name="connsiteX0" fmla="*/ 2890684 w 2890684"/>
              <a:gd name="connsiteY0" fmla="*/ 58817 h 1327178"/>
              <a:gd name="connsiteX1" fmla="*/ 2094271 w 2890684"/>
              <a:gd name="connsiteY1" fmla="*/ 98146 h 1327178"/>
              <a:gd name="connsiteX2" fmla="*/ 1111045 w 2890684"/>
              <a:gd name="connsiteY2" fmla="*/ 973217 h 1327178"/>
              <a:gd name="connsiteX3" fmla="*/ 0 w 2890684"/>
              <a:gd name="connsiteY3" fmla="*/ 1327178 h 132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0684" h="1327178">
                <a:moveTo>
                  <a:pt x="2890684" y="58817"/>
                </a:moveTo>
                <a:cubicBezTo>
                  <a:pt x="2640780" y="2281"/>
                  <a:pt x="2390877" y="-54254"/>
                  <a:pt x="2094271" y="98146"/>
                </a:cubicBezTo>
                <a:cubicBezTo>
                  <a:pt x="1797664" y="250546"/>
                  <a:pt x="1460090" y="768378"/>
                  <a:pt x="1111045" y="973217"/>
                </a:cubicBezTo>
                <a:cubicBezTo>
                  <a:pt x="762000" y="1178056"/>
                  <a:pt x="381000" y="1252617"/>
                  <a:pt x="0" y="132717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274253" y="448180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041888" y="514736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143580" y="5348011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858872" y="4912721"/>
                <a:ext cx="122413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7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7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7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7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7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1700" dirty="0">
                  <a:latin typeface="+mj-lt"/>
                </a:endParaRP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872" y="4912721"/>
                <a:ext cx="1224136" cy="406685"/>
              </a:xfrm>
              <a:prstGeom prst="rect">
                <a:avLst/>
              </a:prstGeom>
              <a:blipFill>
                <a:blip r:embed="rId3"/>
                <a:stretch>
                  <a:fillRect l="-3483" t="-5970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1278194" y="3736258"/>
            <a:ext cx="1917290" cy="1329154"/>
          </a:xfrm>
          <a:custGeom>
            <a:avLst/>
            <a:gdLst>
              <a:gd name="connsiteX0" fmla="*/ 1917290 w 1917290"/>
              <a:gd name="connsiteY0" fmla="*/ 1101213 h 1329154"/>
              <a:gd name="connsiteX1" fmla="*/ 1042219 w 1917290"/>
              <a:gd name="connsiteY1" fmla="*/ 1248697 h 1329154"/>
              <a:gd name="connsiteX2" fmla="*/ 0 w 1917290"/>
              <a:gd name="connsiteY2" fmla="*/ 0 h 132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7290" h="1329154">
                <a:moveTo>
                  <a:pt x="1917290" y="1101213"/>
                </a:moveTo>
                <a:cubicBezTo>
                  <a:pt x="1639528" y="1266722"/>
                  <a:pt x="1361767" y="1432232"/>
                  <a:pt x="1042219" y="1248697"/>
                </a:cubicBezTo>
                <a:cubicBezTo>
                  <a:pt x="722671" y="1065162"/>
                  <a:pt x="361335" y="532581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20413" y="4876800"/>
            <a:ext cx="816077" cy="1641987"/>
          </a:xfrm>
          <a:custGeom>
            <a:avLst/>
            <a:gdLst>
              <a:gd name="connsiteX0" fmla="*/ 816077 w 816077"/>
              <a:gd name="connsiteY0" fmla="*/ 0 h 1641987"/>
              <a:gd name="connsiteX1" fmla="*/ 314632 w 816077"/>
              <a:gd name="connsiteY1" fmla="*/ 471948 h 1641987"/>
              <a:gd name="connsiteX2" fmla="*/ 0 w 816077"/>
              <a:gd name="connsiteY2" fmla="*/ 1641987 h 164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077" h="1641987">
                <a:moveTo>
                  <a:pt x="816077" y="0"/>
                </a:moveTo>
                <a:cubicBezTo>
                  <a:pt x="633361" y="99142"/>
                  <a:pt x="450645" y="198284"/>
                  <a:pt x="314632" y="471948"/>
                </a:cubicBezTo>
                <a:cubicBezTo>
                  <a:pt x="178619" y="745612"/>
                  <a:pt x="89309" y="1193799"/>
                  <a:pt x="0" y="1641987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03893" y="5625556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84228" y="5934385"/>
                <a:ext cx="1579460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7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7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7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7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1700" dirty="0">
                  <a:latin typeface="+mj-lt"/>
                </a:endParaRPr>
              </a:p>
            </p:txBody>
          </p:sp>
        </mc:Choice>
        <mc:Fallback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28" y="5934385"/>
                <a:ext cx="1579460" cy="406685"/>
              </a:xfrm>
              <a:prstGeom prst="rect">
                <a:avLst/>
              </a:prstGeom>
              <a:blipFill>
                <a:blip r:embed="rId4"/>
                <a:stretch>
                  <a:fillRect l="-2317" t="-4478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16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Multi-Source Extractors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24" name="מלבן מעוגל 17"/>
          <p:cNvSpPr/>
          <p:nvPr/>
        </p:nvSpPr>
        <p:spPr>
          <a:xfrm>
            <a:off x="231608" y="1086156"/>
            <a:ext cx="8497192" cy="10177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90352" y="1312829"/>
            <a:ext cx="8251256" cy="89203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A </a:t>
            </a:r>
            <a:r>
              <a:rPr lang="en-US" sz="1900" b="1" dirty="0" smtClean="0">
                <a:solidFill>
                  <a:srgbClr val="C00000"/>
                </a:solidFill>
                <a:latin typeface="+mj-lt"/>
              </a:rPr>
              <a:t>randomness extractor</a:t>
            </a:r>
            <a:r>
              <a:rPr lang="en-US" sz="1900" dirty="0" smtClean="0">
                <a:latin typeface="+mj-lt"/>
              </a:rPr>
              <a:t> is a function that transforms a “weak source of randomness” to a uniformly random string.</a:t>
            </a:r>
            <a:endParaRPr lang="en-US" sz="1900" dirty="0">
              <a:latin typeface="+mj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19149" y="908722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Randomness extractors</a:t>
            </a:r>
          </a:p>
        </p:txBody>
      </p:sp>
      <p:sp>
        <p:nvSpPr>
          <p:cNvPr id="28" name="מלבן מעוגל 17"/>
          <p:cNvSpPr/>
          <p:nvPr/>
        </p:nvSpPr>
        <p:spPr>
          <a:xfrm>
            <a:off x="219149" y="2617978"/>
            <a:ext cx="8497192" cy="11090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277893" y="2844651"/>
                <a:ext cx="8251256" cy="439897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A random variable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has </a:t>
                </a:r>
                <a:r>
                  <a:rPr lang="en-US" sz="1900" b="1" dirty="0" smtClean="0">
                    <a:solidFill>
                      <a:srgbClr val="C00000"/>
                    </a:solidFill>
                    <a:latin typeface="+mj-lt"/>
                  </a:rPr>
                  <a:t>min-entropy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93" y="2844651"/>
                <a:ext cx="8251256" cy="439897"/>
              </a:xfrm>
              <a:prstGeom prst="rect">
                <a:avLst/>
              </a:prstGeom>
              <a:blipFill>
                <a:blip r:embed="rId3"/>
                <a:stretch>
                  <a:fillRect l="-739" t="-5556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206690" y="2440544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Min-entropy </a:t>
            </a:r>
            <a:r>
              <a:rPr lang="en-US" sz="1800" dirty="0">
                <a:solidFill>
                  <a:srgbClr val="F79646">
                    <a:lumMod val="75000"/>
                  </a:srgbClr>
                </a:solidFill>
              </a:rPr>
              <a:t>[Chor-Goldreich’84]</a:t>
            </a:r>
            <a:endParaRPr lang="en-US" sz="2000" b="1" dirty="0">
              <a:solidFill>
                <a:srgbClr val="7030A0"/>
              </a:solidFill>
            </a:endParaRPr>
          </a:p>
          <a:p>
            <a:pPr marL="0" indent="0" algn="just" rtl="0">
              <a:buNone/>
            </a:pPr>
            <a:endParaRPr lang="en-US" sz="2000" b="1" dirty="0" smtClean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1" name="מלבן מעוגל 17"/>
          <p:cNvSpPr/>
          <p:nvPr/>
        </p:nvSpPr>
        <p:spPr>
          <a:xfrm>
            <a:off x="225008" y="4203329"/>
            <a:ext cx="8497192" cy="10258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ontent Placeholder 2"/>
              <p:cNvSpPr txBox="1">
                <a:spLocks/>
              </p:cNvSpPr>
              <p:nvPr/>
            </p:nvSpPr>
            <p:spPr>
              <a:xfrm>
                <a:off x="283752" y="4430002"/>
                <a:ext cx="8251256" cy="77953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𝐸𝑥𝑡</m:t>
                    </m:r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9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1900" dirty="0" smtClean="0">
                    <a:latin typeface="+mj-lt"/>
                  </a:rPr>
                  <a:t> is a </a:t>
                </a:r>
                <a14:m>
                  <m:oMath xmlns:m="http://schemas.openxmlformats.org/officeDocument/2006/math">
                    <m:r>
                      <a:rPr lang="en-US" sz="19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900" b="1" dirty="0" smtClean="0">
                    <a:solidFill>
                      <a:srgbClr val="C00000"/>
                    </a:solidFill>
                    <a:latin typeface="+mj-lt"/>
                  </a:rPr>
                  <a:t>-source extractor for min-entropy </a:t>
                </a:r>
                <a14:m>
                  <m:oMath xmlns:m="http://schemas.openxmlformats.org/officeDocument/2006/math">
                    <m:r>
                      <a:rPr lang="en-US" sz="19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900" b="1" dirty="0" smtClean="0">
                    <a:solidFill>
                      <a:srgbClr val="C00000"/>
                    </a:solidFill>
                    <a:latin typeface="+mj-lt"/>
                  </a:rPr>
                  <a:t> </a:t>
                </a:r>
                <a:r>
                  <a:rPr lang="en-US" sz="1900" dirty="0" smtClean="0"/>
                  <a:t>if for any independent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900" dirty="0" smtClean="0"/>
                  <a:t>-sources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900" dirty="0" smtClean="0"/>
                  <a:t>,  </a:t>
                </a:r>
                <a14:m>
                  <m:oMath xmlns:m="http://schemas.openxmlformats.org/officeDocument/2006/math">
                    <m:r>
                      <a:rPr lang="en-US" sz="1900" i="1" dirty="0">
                        <a:latin typeface="Cambria Math" panose="02040503050406030204" pitchFamily="18" charset="0"/>
                      </a:rPr>
                      <m:t>𝐸𝑥𝑡</m:t>
                    </m:r>
                    <m:d>
                      <m:dPr>
                        <m:ctrlPr>
                          <a:rPr lang="en-US" sz="19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9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9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9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9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9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9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9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1900" i="1" dirty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i="1" dirty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900" dirty="0" smtClean="0"/>
                  <a:t>.</a:t>
                </a:r>
                <a:endParaRPr lang="en-US" sz="1900" dirty="0"/>
              </a:p>
            </p:txBody>
          </p:sp>
        </mc:Choice>
        <mc:Fallback xmlns="">
          <p:sp>
            <p:nvSpPr>
              <p:cNvPr id="5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52" y="4430002"/>
                <a:ext cx="8251256" cy="779535"/>
              </a:xfrm>
              <a:prstGeom prst="rect">
                <a:avLst/>
              </a:prstGeom>
              <a:blipFill>
                <a:blip r:embed="rId4"/>
                <a:stretch>
                  <a:fillRect l="-739" t="-3906" r="-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ontent Placeholder 2"/>
          <p:cNvSpPr txBox="1">
            <a:spLocks/>
          </p:cNvSpPr>
          <p:nvPr/>
        </p:nvSpPr>
        <p:spPr>
          <a:xfrm>
            <a:off x="212549" y="4025896"/>
            <a:ext cx="4698285" cy="36664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Multi-source extractors </a:t>
            </a:r>
            <a:r>
              <a:rPr lang="en-US" sz="1800" dirty="0">
                <a:solidFill>
                  <a:srgbClr val="F79646">
                    <a:lumMod val="75000"/>
                  </a:srgbClr>
                </a:solidFill>
              </a:rPr>
              <a:t>[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Chor-Goldreich’84]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60" name="מלבן מעוגל 17"/>
          <p:cNvSpPr/>
          <p:nvPr/>
        </p:nvSpPr>
        <p:spPr>
          <a:xfrm>
            <a:off x="231608" y="5685204"/>
            <a:ext cx="8497192" cy="8401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ontent Placeholder 2"/>
              <p:cNvSpPr txBox="1">
                <a:spLocks/>
              </p:cNvSpPr>
              <p:nvPr/>
            </p:nvSpPr>
            <p:spPr>
              <a:xfrm>
                <a:off x="290352" y="5852437"/>
                <a:ext cx="8251256" cy="610937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he-IL" sz="19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there exists a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-source extractor for min-entropy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900" b="0" i="1" dirty="0" smtClean="0"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/>
              </a:p>
            </p:txBody>
          </p:sp>
        </mc:Choice>
        <mc:Fallback xmlns="">
          <p:sp>
            <p:nvSpPr>
              <p:cNvPr id="6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52" y="5852437"/>
                <a:ext cx="8251256" cy="610937"/>
              </a:xfrm>
              <a:prstGeom prst="rect">
                <a:avLst/>
              </a:prstGeom>
              <a:blipFill>
                <a:blip r:embed="rId5"/>
                <a:stretch>
                  <a:fillRect l="-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Content Placeholder 2"/>
          <p:cNvSpPr txBox="1">
            <a:spLocks/>
          </p:cNvSpPr>
          <p:nvPr/>
        </p:nvSpPr>
        <p:spPr>
          <a:xfrm>
            <a:off x="219149" y="5507770"/>
            <a:ext cx="4698285" cy="36664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rtl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Fact</a:t>
            </a:r>
            <a:endParaRPr lang="en-US" sz="2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268061" y="3205205"/>
                <a:ext cx="8251256" cy="439897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900" dirty="0" smtClean="0">
                    <a:latin typeface="+mj-lt"/>
                  </a:rPr>
                  <a:t> is then called a </a:t>
                </a:r>
                <a14:m>
                  <m:oMath xmlns:m="http://schemas.openxmlformats.org/officeDocument/2006/math">
                    <m:r>
                      <a:rPr lang="en-US" sz="19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900" b="1" dirty="0" smtClean="0">
                    <a:solidFill>
                      <a:srgbClr val="C00000"/>
                    </a:solidFill>
                    <a:latin typeface="+mj-lt"/>
                  </a:rPr>
                  <a:t>–source</a:t>
                </a:r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61" y="3205205"/>
                <a:ext cx="8251256" cy="439897"/>
              </a:xfrm>
              <a:prstGeom prst="rect">
                <a:avLst/>
              </a:prstGeom>
              <a:blipFill>
                <a:blip r:embed="rId6"/>
                <a:stretch>
                  <a:fillRect t="-694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22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27" grpId="0"/>
      <p:bldP spid="28" grpId="0" animBg="1"/>
      <p:bldP spid="33" grpId="0"/>
      <p:bldP spid="35" grpId="0"/>
      <p:bldP spid="51" grpId="0" animBg="1"/>
      <p:bldP spid="52" grpId="0"/>
      <p:bldP spid="53" grpId="0"/>
      <p:bldP spid="60" grpId="0" animBg="1"/>
      <p:bldP spid="61" grpId="0"/>
      <p:bldP spid="62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Explicit multi-source </a:t>
            </a:r>
            <a:r>
              <a:rPr lang="en-US" sz="2600" b="1" dirty="0">
                <a:solidFill>
                  <a:srgbClr val="7030A0"/>
                </a:solidFill>
                <a:cs typeface="+mn-cs"/>
              </a:rPr>
              <a:t>e</a:t>
            </a:r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xtractors – </a:t>
            </a:r>
            <a:r>
              <a:rPr lang="en-US" sz="2600" b="1" dirty="0">
                <a:solidFill>
                  <a:srgbClr val="7030A0"/>
                </a:solidFill>
                <a:cs typeface="+mn-cs"/>
              </a:rPr>
              <a:t>h</a:t>
            </a:r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istoric </a:t>
            </a:r>
            <a:r>
              <a:rPr lang="en-US" sz="2600" b="1" dirty="0">
                <a:solidFill>
                  <a:srgbClr val="7030A0"/>
                </a:solidFill>
                <a:cs typeface="+mn-cs"/>
              </a:rPr>
              <a:t>t</a:t>
            </a:r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imeline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41501" y="2060848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1560" y="2420888"/>
            <a:ext cx="1449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Chor-Goldreich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1570984" y="1556792"/>
            <a:ext cx="7553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100" dirty="0" smtClean="0">
                <a:solidFill>
                  <a:srgbClr val="7030A0"/>
                </a:solidFill>
              </a:rPr>
              <a:t>1984</a:t>
            </a:r>
            <a:endParaRPr lang="en-US" sz="2100" dirty="0">
              <a:solidFill>
                <a:srgbClr val="7030A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256616" y="3167306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14194" y="2660450"/>
            <a:ext cx="14609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100" dirty="0" smtClean="0">
                <a:solidFill>
                  <a:srgbClr val="7030A0"/>
                </a:solidFill>
              </a:rPr>
              <a:t>2004-06</a:t>
            </a:r>
            <a:endParaRPr lang="en-US" sz="2100" dirty="0">
              <a:solidFill>
                <a:srgbClr val="7030A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75416" y="1604998"/>
            <a:ext cx="5029200" cy="1690146"/>
          </a:xfrm>
          <a:custGeom>
            <a:avLst/>
            <a:gdLst>
              <a:gd name="connsiteX0" fmla="*/ 0 w 5029200"/>
              <a:gd name="connsiteY0" fmla="*/ 663986 h 1690146"/>
              <a:gd name="connsiteX1" fmla="*/ 1026160 w 5029200"/>
              <a:gd name="connsiteY1" fmla="*/ 958626 h 1690146"/>
              <a:gd name="connsiteX2" fmla="*/ 2479040 w 5029200"/>
              <a:gd name="connsiteY2" fmla="*/ 3586 h 1690146"/>
              <a:gd name="connsiteX3" fmla="*/ 3921760 w 5029200"/>
              <a:gd name="connsiteY3" fmla="*/ 1365026 h 1690146"/>
              <a:gd name="connsiteX4" fmla="*/ 5029200 w 5029200"/>
              <a:gd name="connsiteY4" fmla="*/ 1690146 h 169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200" h="1690146">
                <a:moveTo>
                  <a:pt x="0" y="663986"/>
                </a:moveTo>
                <a:cubicBezTo>
                  <a:pt x="306493" y="866339"/>
                  <a:pt x="612987" y="1068693"/>
                  <a:pt x="1026160" y="958626"/>
                </a:cubicBezTo>
                <a:cubicBezTo>
                  <a:pt x="1439333" y="848559"/>
                  <a:pt x="1996440" y="-64147"/>
                  <a:pt x="2479040" y="3586"/>
                </a:cubicBezTo>
                <a:cubicBezTo>
                  <a:pt x="2961640" y="71319"/>
                  <a:pt x="3496733" y="1083933"/>
                  <a:pt x="3921760" y="1365026"/>
                </a:cubicBezTo>
                <a:cubicBezTo>
                  <a:pt x="4346787" y="1646119"/>
                  <a:pt x="4687993" y="1668132"/>
                  <a:pt x="5029200" y="169014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835581" y="2715119"/>
                <a:ext cx="1262211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00B050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81" y="2715119"/>
                <a:ext cx="1262211" cy="406685"/>
              </a:xfrm>
              <a:prstGeom prst="rect">
                <a:avLst/>
              </a:prstGeom>
              <a:blipFill>
                <a:blip r:embed="rId3"/>
                <a:stretch>
                  <a:fillRect l="-4348" t="-746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5215225" y="3630490"/>
            <a:ext cx="3389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Barak-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Impagliazzo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Wigderson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Barak-Kindler-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Shaltiel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Sudakov-Wigderson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Bourgain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Raz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Rao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Barak-Rao-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Shaltiel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Wigderson</a:t>
            </a:r>
            <a:endParaRPr lang="en-US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00192" y="4802628"/>
            <a:ext cx="2520279" cy="1274082"/>
            <a:chOff x="6573509" y="4802628"/>
            <a:chExt cx="2151927" cy="12740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Content Placeholder 2"/>
                <p:cNvSpPr txBox="1">
                  <a:spLocks/>
                </p:cNvSpPr>
                <p:nvPr/>
              </p:nvSpPr>
              <p:spPr>
                <a:xfrm>
                  <a:off x="6573509" y="4802628"/>
                  <a:ext cx="2151927" cy="406685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solidFill>
                        <a:srgbClr val="00B050"/>
                      </a:solidFill>
                      <a:latin typeface="+mj-lt"/>
                    </a:rPr>
                    <a:t>2:</a:t>
                  </a:r>
                  <a:r>
                    <a:rPr lang="en-US" sz="1900" dirty="0" smtClean="0"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49</m:t>
                      </m:r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  </a:t>
                  </a:r>
                  <a:r>
                    <a:rPr lang="en-US" sz="1900" b="1" dirty="0" smtClean="0">
                      <a:latin typeface="+mj-lt"/>
                    </a:rPr>
                    <a:t>;</a:t>
                  </a:r>
                  <a:r>
                    <a:rPr lang="en-US" sz="1900" dirty="0" smtClean="0">
                      <a:latin typeface="+mj-lt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51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3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3509" y="4802628"/>
                  <a:ext cx="2151927" cy="406685"/>
                </a:xfrm>
                <a:prstGeom prst="rect">
                  <a:avLst/>
                </a:prstGeom>
                <a:blipFill>
                  <a:blip r:embed="rId4"/>
                  <a:stretch>
                    <a:fillRect l="-2174" t="-7463" b="-19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Content Placeholder 2"/>
                <p:cNvSpPr txBox="1">
                  <a:spLocks/>
                </p:cNvSpPr>
                <p:nvPr/>
              </p:nvSpPr>
              <p:spPr>
                <a:xfrm>
                  <a:off x="6573509" y="5229200"/>
                  <a:ext cx="2030939" cy="406685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3:</a:t>
                  </a:r>
                  <a:r>
                    <a:rPr lang="en-US" sz="1900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, 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r>
                    <a:rPr lang="en-US" sz="1900" dirty="0" smtClean="0">
                      <a:latin typeface="+mj-lt"/>
                    </a:rPr>
                    <a:t>, 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3509" y="5229200"/>
                  <a:ext cx="2030939" cy="406685"/>
                </a:xfrm>
                <a:prstGeom prst="rect">
                  <a:avLst/>
                </a:prstGeom>
                <a:blipFill>
                  <a:blip r:embed="rId5"/>
                  <a:stretch>
                    <a:fillRect l="-2703" t="-7463" b="-19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Content Placeholder 2"/>
                <p:cNvSpPr txBox="1">
                  <a:spLocks/>
                </p:cNvSpPr>
                <p:nvPr/>
              </p:nvSpPr>
              <p:spPr>
                <a:xfrm>
                  <a:off x="6573509" y="5670025"/>
                  <a:ext cx="2030939" cy="406685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 xmlns:m="http://schemas.openxmlformats.org/officeDocument/2006/math">
                      <m:r>
                        <a:rPr lang="en-US" sz="19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9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9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a14:m>
                  <a:r>
                    <a:rPr lang="en-US" sz="1900" dirty="0" smtClean="0">
                      <a:solidFill>
                        <a:srgbClr val="FF0000"/>
                      </a:solidFill>
                      <a:latin typeface="+mj-lt"/>
                    </a:rPr>
                    <a:t>:</a:t>
                  </a:r>
                  <a:r>
                    <a:rPr lang="en-US" sz="1900" dirty="0" smtClean="0">
                      <a:latin typeface="+mj-lt"/>
                    </a:rPr>
                    <a:t>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3509" y="5670025"/>
                  <a:ext cx="2030939" cy="406685"/>
                </a:xfrm>
                <a:prstGeom prst="rect">
                  <a:avLst/>
                </a:prstGeom>
                <a:blipFill>
                  <a:blip r:embed="rId6"/>
                  <a:stretch>
                    <a:fillRect t="-2985" b="-238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7" name="Rectangle 66"/>
          <p:cNvSpPr/>
          <p:nvPr/>
        </p:nvSpPr>
        <p:spPr>
          <a:xfrm>
            <a:off x="4510152" y="3873466"/>
            <a:ext cx="2006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Li x 3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/>
              <a:t>,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Chattopadhyay-Zuckerman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Li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Meka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974730" y="355325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99992" y="3039343"/>
            <a:ext cx="14555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100" dirty="0" smtClean="0">
                <a:solidFill>
                  <a:srgbClr val="7030A0"/>
                </a:solidFill>
              </a:rPr>
              <a:t>2011-15</a:t>
            </a:r>
            <a:endParaRPr lang="en-US" sz="2100" dirty="0">
              <a:solidFill>
                <a:srgbClr val="7030A0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332384" y="2527424"/>
            <a:ext cx="1849120" cy="1117600"/>
          </a:xfrm>
          <a:custGeom>
            <a:avLst/>
            <a:gdLst>
              <a:gd name="connsiteX0" fmla="*/ 1849120 w 1849120"/>
              <a:gd name="connsiteY0" fmla="*/ 0 h 1117600"/>
              <a:gd name="connsiteX1" fmla="*/ 995680 w 1849120"/>
              <a:gd name="connsiteY1" fmla="*/ 193040 h 1117600"/>
              <a:gd name="connsiteX2" fmla="*/ 568960 w 1849120"/>
              <a:gd name="connsiteY2" fmla="*/ 802640 h 1117600"/>
              <a:gd name="connsiteX3" fmla="*/ 0 w 1849120"/>
              <a:gd name="connsiteY3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120" h="1117600">
                <a:moveTo>
                  <a:pt x="1849120" y="0"/>
                </a:moveTo>
                <a:cubicBezTo>
                  <a:pt x="1529080" y="29633"/>
                  <a:pt x="1209040" y="59267"/>
                  <a:pt x="995680" y="193040"/>
                </a:cubicBezTo>
                <a:cubicBezTo>
                  <a:pt x="782320" y="326813"/>
                  <a:pt x="734907" y="648547"/>
                  <a:pt x="568960" y="802640"/>
                </a:cubicBezTo>
                <a:cubicBezTo>
                  <a:pt x="403013" y="956733"/>
                  <a:pt x="201506" y="1037166"/>
                  <a:pt x="0" y="11176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356344" y="4725144"/>
                <a:ext cx="165581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00B050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44" y="4725144"/>
                <a:ext cx="1655816" cy="406685"/>
              </a:xfrm>
              <a:prstGeom prst="rect">
                <a:avLst/>
              </a:prstGeom>
              <a:blipFill>
                <a:blip r:embed="rId7"/>
                <a:stretch>
                  <a:fillRect l="-3690" t="-447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356343" y="5234899"/>
                <a:ext cx="2457851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3:</a:t>
                </a:r>
                <a:r>
                  <a:rPr lang="en-US" sz="1900" dirty="0" smtClean="0"/>
                  <a:t>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900" dirty="0"/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900" dirty="0"/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5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5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</m:oMath>
                </a14:m>
                <a:endParaRPr lang="en-US" sz="1500" dirty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43" y="5234899"/>
                <a:ext cx="2457851" cy="406685"/>
              </a:xfrm>
              <a:prstGeom prst="rect">
                <a:avLst/>
              </a:prstGeom>
              <a:blipFill>
                <a:blip r:embed="rId8"/>
                <a:stretch>
                  <a:fillRect l="-2481" t="-7576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4356342" y="5686611"/>
                <a:ext cx="2016225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9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900" dirty="0" smtClean="0">
                    <a:solidFill>
                      <a:srgbClr val="FF0000"/>
                    </a:solidFill>
                  </a:rPr>
                  <a:t>:</a:t>
                </a:r>
                <a:r>
                  <a:rPr lang="en-US" sz="19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endParaRPr lang="en-US" sz="1900" dirty="0"/>
              </a:p>
            </p:txBody>
          </p:sp>
        </mc:Choice>
        <mc:Fallback xmlns="">
          <p:sp>
            <p:nvSpPr>
              <p:cNvPr id="4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42" y="5686611"/>
                <a:ext cx="2016225" cy="406685"/>
              </a:xfrm>
              <a:prstGeom prst="rect">
                <a:avLst/>
              </a:prstGeom>
              <a:blipFill>
                <a:blip r:embed="rId9"/>
                <a:stretch>
                  <a:fillRect t="-2985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835948" y="5351521"/>
                <a:ext cx="165581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48" y="5351521"/>
                <a:ext cx="1655816" cy="406685"/>
              </a:xfrm>
              <a:prstGeom prst="rect">
                <a:avLst/>
              </a:prstGeom>
              <a:blipFill>
                <a:blip r:embed="rId10"/>
                <a:stretch>
                  <a:fillRect l="-3309" t="-746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/>
          <p:cNvSpPr/>
          <p:nvPr/>
        </p:nvSpPr>
        <p:spPr>
          <a:xfrm>
            <a:off x="1413615" y="5005970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835696" y="3613990"/>
            <a:ext cx="3096344" cy="1470456"/>
          </a:xfrm>
          <a:custGeom>
            <a:avLst/>
            <a:gdLst>
              <a:gd name="connsiteX0" fmla="*/ 2890684 w 2890684"/>
              <a:gd name="connsiteY0" fmla="*/ 58817 h 1327178"/>
              <a:gd name="connsiteX1" fmla="*/ 2094271 w 2890684"/>
              <a:gd name="connsiteY1" fmla="*/ 98146 h 1327178"/>
              <a:gd name="connsiteX2" fmla="*/ 1111045 w 2890684"/>
              <a:gd name="connsiteY2" fmla="*/ 973217 h 1327178"/>
              <a:gd name="connsiteX3" fmla="*/ 0 w 2890684"/>
              <a:gd name="connsiteY3" fmla="*/ 1327178 h 132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0684" h="1327178">
                <a:moveTo>
                  <a:pt x="2890684" y="58817"/>
                </a:moveTo>
                <a:cubicBezTo>
                  <a:pt x="2640780" y="2281"/>
                  <a:pt x="2390877" y="-54254"/>
                  <a:pt x="2094271" y="98146"/>
                </a:cubicBezTo>
                <a:cubicBezTo>
                  <a:pt x="1797664" y="250546"/>
                  <a:pt x="1460090" y="768378"/>
                  <a:pt x="1111045" y="973217"/>
                </a:cubicBezTo>
                <a:cubicBezTo>
                  <a:pt x="762000" y="1178056"/>
                  <a:pt x="381000" y="1252617"/>
                  <a:pt x="0" y="132717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41040" y="3596547"/>
            <a:ext cx="1221489" cy="106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3.88889E-6 -0.116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3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0467 -0.1738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-870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5729 -0.2763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138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2.77778E-6 -0.1243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27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0002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0651 -0.408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-2041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00087 -0.1430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15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02708 -0.2557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  <p:bldP spid="8" grpId="1"/>
      <p:bldP spid="31" grpId="0"/>
      <p:bldP spid="34" grpId="0" animBg="1"/>
      <p:bldP spid="34" grpId="1" animBg="1"/>
      <p:bldP spid="36" grpId="0"/>
      <p:bldP spid="36" grpId="1"/>
      <p:bldP spid="12" grpId="0" animBg="1"/>
      <p:bldP spid="12" grpId="1" animBg="1"/>
      <p:bldP spid="55" grpId="0"/>
      <p:bldP spid="55" grpId="1"/>
      <p:bldP spid="56" grpId="0"/>
      <p:bldP spid="56" grpId="1"/>
      <p:bldP spid="67" grpId="0"/>
      <p:bldP spid="68" grpId="0" animBg="1"/>
      <p:bldP spid="69" grpId="0"/>
      <p:bldP spid="29" grpId="0" animBg="1"/>
      <p:bldP spid="37" grpId="0"/>
      <p:bldP spid="40" grpId="0"/>
      <p:bldP spid="46" grpId="0"/>
      <p:bldP spid="47" grpId="0"/>
      <p:bldP spid="50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Main result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43" name="מלבן מעוגל 17"/>
          <p:cNvSpPr/>
          <p:nvPr/>
        </p:nvSpPr>
        <p:spPr>
          <a:xfrm>
            <a:off x="208758" y="1160815"/>
            <a:ext cx="7027537" cy="11058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ontent Placeholder 2"/>
              <p:cNvSpPr txBox="1">
                <a:spLocks/>
              </p:cNvSpPr>
              <p:nvPr/>
            </p:nvSpPr>
            <p:spPr>
              <a:xfrm>
                <a:off x="287415" y="1389713"/>
                <a:ext cx="6660849" cy="72007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3</a:t>
                </a:r>
                <a:r>
                  <a:rPr lang="en-US" sz="1900" baseline="30000" dirty="0" smtClean="0">
                    <a:latin typeface="+mj-lt"/>
                  </a:rPr>
                  <a:t>rd</a:t>
                </a:r>
                <a:r>
                  <a:rPr lang="en-US" sz="1900" dirty="0" smtClean="0">
                    <a:latin typeface="+mj-lt"/>
                  </a:rPr>
                  <a:t> generation techniques seem insufficient to yield extractors for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900" dirty="0" smtClean="0">
                    <a:latin typeface="+mj-lt"/>
                  </a:rPr>
                  <a:t> sources with min-entropy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99</m:t>
                        </m:r>
                      </m:sup>
                    </m:sSup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15" y="1389713"/>
                <a:ext cx="6660849" cy="720079"/>
              </a:xfrm>
              <a:prstGeom prst="rect">
                <a:avLst/>
              </a:prstGeom>
              <a:blipFill>
                <a:blip r:embed="rId3"/>
                <a:stretch>
                  <a:fillRect l="-823" t="-4237" r="-915"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ontent Placeholder 2"/>
          <p:cNvSpPr txBox="1">
            <a:spLocks/>
          </p:cNvSpPr>
          <p:nvPr/>
        </p:nvSpPr>
        <p:spPr>
          <a:xfrm>
            <a:off x="167053" y="957665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Observing a barrier</a:t>
            </a:r>
            <a:endParaRPr lang="en-US" sz="18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1160815"/>
            <a:ext cx="1463930" cy="1274162"/>
          </a:xfrm>
          <a:prstGeom prst="rect">
            <a:avLst/>
          </a:prstGeom>
        </p:spPr>
      </p:pic>
      <p:sp>
        <p:nvSpPr>
          <p:cNvPr id="52" name="מלבן מעוגל 17"/>
          <p:cNvSpPr/>
          <p:nvPr/>
        </p:nvSpPr>
        <p:spPr>
          <a:xfrm>
            <a:off x="214928" y="4267565"/>
            <a:ext cx="7021368" cy="8176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273920" y="4496464"/>
                <a:ext cx="6824529" cy="5042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latin typeface="+mj-lt"/>
                  </a:rPr>
                  <a:t>Explicit extractor for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en-US" sz="1900" dirty="0" smtClean="0">
                    <a:latin typeface="+mj-lt"/>
                  </a:rPr>
                  <a:t> sources with min-entropy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sz="1900" dirty="0" smtClean="0">
                    <a:latin typeface="+mj-lt"/>
                  </a:rPr>
                  <a:t>.</a:t>
                </a:r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20" y="4496464"/>
                <a:ext cx="6824529" cy="504272"/>
              </a:xfrm>
              <a:prstGeom prst="rect">
                <a:avLst/>
              </a:prstGeom>
              <a:blipFill>
                <a:blip r:embed="rId5"/>
                <a:stretch>
                  <a:fillRect l="-894" t="-2439"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Content Placeholder 2"/>
          <p:cNvSpPr txBox="1">
            <a:spLocks/>
          </p:cNvSpPr>
          <p:nvPr/>
        </p:nvSpPr>
        <p:spPr>
          <a:xfrm>
            <a:off x="208758" y="4077072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Main result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67052" y="5216543"/>
            <a:ext cx="7933340" cy="44470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dirty="0" smtClean="0">
                <a:latin typeface="+mj-lt"/>
              </a:rPr>
              <a:t>New pseudo-random object –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Independence-preserving merger (IPM)</a:t>
            </a:r>
            <a:r>
              <a:rPr lang="en-US" sz="2000" dirty="0" smtClean="0">
                <a:latin typeface="+mj-lt"/>
              </a:rPr>
              <a:t>.</a:t>
            </a:r>
            <a:endParaRPr lang="en-US" sz="1800" dirty="0"/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179512" y="5693125"/>
            <a:ext cx="8280920" cy="7602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IPM were further studied and used in subsequent works 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[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Chattopadhyay-Li’16]</a:t>
            </a:r>
            <a:r>
              <a:rPr lang="en-US" sz="1900" dirty="0" smtClean="0"/>
              <a:t>,</a:t>
            </a:r>
            <a:r>
              <a:rPr lang="en-US" sz="1800" b="1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’16a]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[Li’16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]</a:t>
            </a:r>
            <a:r>
              <a:rPr lang="en-US" sz="1900" dirty="0" smtClean="0">
                <a:latin typeface="+mj-lt"/>
              </a:rPr>
              <a:t>,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’16b]</a:t>
            </a:r>
            <a:r>
              <a:rPr lang="en-US" sz="1800" dirty="0" smtClean="0">
                <a:latin typeface="+mj-lt"/>
              </a:rPr>
              <a:t>.</a:t>
            </a:r>
            <a:endParaRPr lang="en-US" sz="1800" dirty="0">
              <a:latin typeface="+mj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3076" y="2492896"/>
            <a:ext cx="7933340" cy="44470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*</a:t>
            </a:r>
            <a:r>
              <a:rPr lang="en-US" sz="2000" dirty="0" smtClean="0">
                <a:latin typeface="+mj-lt"/>
              </a:rPr>
              <a:t> The lightest-bin condenser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[Li’12]</a:t>
            </a:r>
            <a:r>
              <a:rPr lang="en-US" sz="1800" dirty="0"/>
              <a:t> </a:t>
            </a:r>
            <a:r>
              <a:rPr lang="en-US" sz="2000" dirty="0" smtClean="0"/>
              <a:t>that is based on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[Feige’99]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73775" y="2939982"/>
            <a:ext cx="7933340" cy="44470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*</a:t>
            </a:r>
            <a:r>
              <a:rPr lang="en-US" sz="2000" dirty="0" smtClean="0">
                <a:latin typeface="+mj-lt"/>
              </a:rPr>
              <a:t> Resorting to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[Braverman’09] </a:t>
            </a:r>
            <a:r>
              <a:rPr lang="en-US" sz="2000" dirty="0" smtClean="0"/>
              <a:t>as in </a:t>
            </a:r>
            <a:r>
              <a:rPr lang="en-US" sz="1800" dirty="0" smtClean="0">
                <a:solidFill>
                  <a:srgbClr val="F79646">
                    <a:lumMod val="75000"/>
                  </a:srgbClr>
                </a:solidFill>
              </a:rPr>
              <a:t>[Chattopadhyay-Zuckerman’15]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70616" y="3367965"/>
            <a:ext cx="7585760" cy="44470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*</a:t>
            </a:r>
            <a:r>
              <a:rPr lang="en-US" sz="2000" dirty="0" smtClean="0">
                <a:latin typeface="+mj-lt"/>
              </a:rPr>
              <a:t> Finding “triple tree-structure” sources within arbitrary sources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800" b="1" dirty="0" smtClean="0">
                <a:solidFill>
                  <a:srgbClr val="0000FF"/>
                </a:solidFill>
              </a:rPr>
              <a:t>C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’15]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05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/>
      <p:bldP spid="51" grpId="0"/>
      <p:bldP spid="52" grpId="0" animBg="1"/>
      <p:bldP spid="53" grpId="0"/>
      <p:bldP spid="57" grpId="0"/>
      <p:bldP spid="60" grpId="0"/>
      <p:bldP spid="6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Explicit multi-source </a:t>
            </a:r>
            <a:r>
              <a:rPr lang="en-US" sz="2600" b="1" dirty="0">
                <a:solidFill>
                  <a:srgbClr val="7030A0"/>
                </a:solidFill>
                <a:cs typeface="+mn-cs"/>
              </a:rPr>
              <a:t>e</a:t>
            </a:r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xtractors – future </a:t>
            </a:r>
            <a:r>
              <a:rPr lang="en-US" sz="2600" b="1" dirty="0">
                <a:solidFill>
                  <a:srgbClr val="7030A0"/>
                </a:solidFill>
                <a:cs typeface="+mn-cs"/>
              </a:rPr>
              <a:t>t</a:t>
            </a:r>
            <a:r>
              <a:rPr lang="en-US" sz="2600" b="1" dirty="0" smtClean="0">
                <a:solidFill>
                  <a:srgbClr val="7030A0"/>
                </a:solidFill>
                <a:cs typeface="+mn-cs"/>
              </a:rPr>
              <a:t>imeline</a:t>
            </a:r>
            <a:endParaRPr lang="he-IL" sz="26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41501" y="1268760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1560" y="836712"/>
            <a:ext cx="14499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Chor-Goldreich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1570984" y="1589351"/>
            <a:ext cx="72968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100" dirty="0" smtClean="0">
                <a:solidFill>
                  <a:srgbClr val="7030A0"/>
                </a:solidFill>
              </a:rPr>
              <a:t>1984</a:t>
            </a:r>
            <a:endParaRPr lang="en-US" sz="2100" dirty="0">
              <a:solidFill>
                <a:srgbClr val="7030A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256616" y="2375218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14194" y="1868362"/>
            <a:ext cx="146090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100" dirty="0" smtClean="0">
                <a:solidFill>
                  <a:srgbClr val="7030A0"/>
                </a:solidFill>
              </a:rPr>
              <a:t>2004-06</a:t>
            </a:r>
            <a:endParaRPr lang="en-US" sz="2100" dirty="0">
              <a:solidFill>
                <a:srgbClr val="7030A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175416" y="812910"/>
            <a:ext cx="5029200" cy="1690146"/>
          </a:xfrm>
          <a:custGeom>
            <a:avLst/>
            <a:gdLst>
              <a:gd name="connsiteX0" fmla="*/ 0 w 5029200"/>
              <a:gd name="connsiteY0" fmla="*/ 663986 h 1690146"/>
              <a:gd name="connsiteX1" fmla="*/ 1026160 w 5029200"/>
              <a:gd name="connsiteY1" fmla="*/ 958626 h 1690146"/>
              <a:gd name="connsiteX2" fmla="*/ 2479040 w 5029200"/>
              <a:gd name="connsiteY2" fmla="*/ 3586 h 1690146"/>
              <a:gd name="connsiteX3" fmla="*/ 3921760 w 5029200"/>
              <a:gd name="connsiteY3" fmla="*/ 1365026 h 1690146"/>
              <a:gd name="connsiteX4" fmla="*/ 5029200 w 5029200"/>
              <a:gd name="connsiteY4" fmla="*/ 1690146 h 169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29200" h="1690146">
                <a:moveTo>
                  <a:pt x="0" y="663986"/>
                </a:moveTo>
                <a:cubicBezTo>
                  <a:pt x="306493" y="866339"/>
                  <a:pt x="612987" y="1068693"/>
                  <a:pt x="1026160" y="958626"/>
                </a:cubicBezTo>
                <a:cubicBezTo>
                  <a:pt x="1439333" y="848559"/>
                  <a:pt x="1996440" y="-64147"/>
                  <a:pt x="2479040" y="3586"/>
                </a:cubicBezTo>
                <a:cubicBezTo>
                  <a:pt x="2961640" y="71319"/>
                  <a:pt x="3496733" y="1083933"/>
                  <a:pt x="3921760" y="1365026"/>
                </a:cubicBezTo>
                <a:cubicBezTo>
                  <a:pt x="4346787" y="1646119"/>
                  <a:pt x="4687993" y="1668132"/>
                  <a:pt x="5029200" y="169014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>
                <a:off x="835581" y="1130943"/>
                <a:ext cx="1262211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00B050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51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581" y="1130943"/>
                <a:ext cx="1262211" cy="406685"/>
              </a:xfrm>
              <a:prstGeom prst="rect">
                <a:avLst/>
              </a:prstGeom>
              <a:blipFill>
                <a:blip r:embed="rId3"/>
                <a:stretch>
                  <a:fillRect l="-4348" t="-7576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5754776" y="790234"/>
            <a:ext cx="3389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Barak-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Impagliazzo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Wigderson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Barak-Kindler-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Shaltiel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Sudakov-Wigderson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Bourgain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Raz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Rao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Barak-Rao-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Shaltiel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Wigderson</a:t>
            </a:r>
            <a:endParaRPr lang="en-US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516216" y="2959672"/>
            <a:ext cx="2520279" cy="1274082"/>
            <a:chOff x="6573509" y="4802628"/>
            <a:chExt cx="2151927" cy="12740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Content Placeholder 2"/>
                <p:cNvSpPr txBox="1">
                  <a:spLocks/>
                </p:cNvSpPr>
                <p:nvPr/>
              </p:nvSpPr>
              <p:spPr>
                <a:xfrm>
                  <a:off x="6573509" y="4802628"/>
                  <a:ext cx="2151927" cy="406685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solidFill>
                        <a:srgbClr val="00B050"/>
                      </a:solidFill>
                      <a:latin typeface="+mj-lt"/>
                    </a:rPr>
                    <a:t>2:</a:t>
                  </a:r>
                  <a:r>
                    <a:rPr lang="en-US" sz="1900" dirty="0" smtClean="0">
                      <a:latin typeface="+mj-lt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49</m:t>
                      </m:r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  </a:t>
                  </a:r>
                  <a:r>
                    <a:rPr lang="en-US" sz="1900" b="1" dirty="0" smtClean="0">
                      <a:latin typeface="+mj-lt"/>
                    </a:rPr>
                    <a:t>;</a:t>
                  </a:r>
                  <a:r>
                    <a:rPr lang="en-US" sz="1900" dirty="0" smtClean="0">
                      <a:latin typeface="+mj-lt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51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3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3509" y="4802628"/>
                  <a:ext cx="2151927" cy="406685"/>
                </a:xfrm>
                <a:prstGeom prst="rect">
                  <a:avLst/>
                </a:prstGeom>
                <a:blipFill>
                  <a:blip r:embed="rId4"/>
                  <a:stretch>
                    <a:fillRect l="-2421" t="-7576" b="-2121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Content Placeholder 2"/>
                <p:cNvSpPr txBox="1">
                  <a:spLocks/>
                </p:cNvSpPr>
                <p:nvPr/>
              </p:nvSpPr>
              <p:spPr>
                <a:xfrm>
                  <a:off x="6573509" y="5229200"/>
                  <a:ext cx="2030939" cy="406685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19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3:</a:t>
                  </a:r>
                  <a:r>
                    <a:rPr lang="en-US" sz="1900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sz="19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1900" dirty="0" smtClean="0">
                      <a:latin typeface="+mj-lt"/>
                    </a:rPr>
                    <a:t>, 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r>
                    <a:rPr lang="en-US" sz="1900" dirty="0" smtClean="0">
                      <a:latin typeface="+mj-lt"/>
                    </a:rPr>
                    <a:t>, 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9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3509" y="5229200"/>
                  <a:ext cx="2030939" cy="406685"/>
                </a:xfrm>
                <a:prstGeom prst="rect">
                  <a:avLst/>
                </a:prstGeom>
                <a:blipFill>
                  <a:blip r:embed="rId5"/>
                  <a:stretch>
                    <a:fillRect l="-2703" t="-7463" b="-19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Content Placeholder 2"/>
                <p:cNvSpPr txBox="1">
                  <a:spLocks/>
                </p:cNvSpPr>
                <p:nvPr/>
              </p:nvSpPr>
              <p:spPr>
                <a:xfrm>
                  <a:off x="6573509" y="5670025"/>
                  <a:ext cx="2030939" cy="406685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14:m>
                    <m:oMath xmlns:m="http://schemas.openxmlformats.org/officeDocument/2006/math">
                      <m:r>
                        <a:rPr lang="en-US" sz="19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9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19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a14:m>
                  <a:r>
                    <a:rPr lang="en-US" sz="1900" dirty="0" smtClean="0">
                      <a:solidFill>
                        <a:srgbClr val="FF0000"/>
                      </a:solidFill>
                      <a:latin typeface="+mj-lt"/>
                    </a:rPr>
                    <a:t>:</a:t>
                  </a:r>
                  <a:r>
                    <a:rPr lang="en-US" sz="1900" dirty="0" smtClean="0">
                      <a:latin typeface="+mj-lt"/>
                    </a:rPr>
                    <a:t>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a14:m>
                  <a:endParaRPr lang="en-US" sz="19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6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3509" y="5670025"/>
                  <a:ext cx="2030939" cy="406685"/>
                </a:xfrm>
                <a:prstGeom prst="rect">
                  <a:avLst/>
                </a:prstGeom>
                <a:blipFill>
                  <a:blip r:embed="rId6"/>
                  <a:stretch>
                    <a:fillRect t="-2985" b="-238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7" name="Rectangle 66"/>
          <p:cNvSpPr/>
          <p:nvPr/>
        </p:nvSpPr>
        <p:spPr>
          <a:xfrm>
            <a:off x="4510152" y="3982954"/>
            <a:ext cx="2006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Li x 3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/>
              <a:t>,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Chattopadhyay-Zuckerman, Li,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Meka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974730" y="3662738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499992" y="3148831"/>
            <a:ext cx="145555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100" dirty="0" smtClean="0">
                <a:solidFill>
                  <a:srgbClr val="7030A0"/>
                </a:solidFill>
              </a:rPr>
              <a:t>2011-15</a:t>
            </a:r>
            <a:endParaRPr lang="en-US" sz="2100" dirty="0">
              <a:solidFill>
                <a:srgbClr val="7030A0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332384" y="2636912"/>
            <a:ext cx="1849120" cy="1117600"/>
          </a:xfrm>
          <a:custGeom>
            <a:avLst/>
            <a:gdLst>
              <a:gd name="connsiteX0" fmla="*/ 1849120 w 1849120"/>
              <a:gd name="connsiteY0" fmla="*/ 0 h 1117600"/>
              <a:gd name="connsiteX1" fmla="*/ 995680 w 1849120"/>
              <a:gd name="connsiteY1" fmla="*/ 193040 h 1117600"/>
              <a:gd name="connsiteX2" fmla="*/ 568960 w 1849120"/>
              <a:gd name="connsiteY2" fmla="*/ 802640 h 1117600"/>
              <a:gd name="connsiteX3" fmla="*/ 0 w 1849120"/>
              <a:gd name="connsiteY3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120" h="1117600">
                <a:moveTo>
                  <a:pt x="1849120" y="0"/>
                </a:moveTo>
                <a:cubicBezTo>
                  <a:pt x="1529080" y="29633"/>
                  <a:pt x="1209040" y="59267"/>
                  <a:pt x="995680" y="193040"/>
                </a:cubicBezTo>
                <a:cubicBezTo>
                  <a:pt x="782320" y="326813"/>
                  <a:pt x="734907" y="648547"/>
                  <a:pt x="568960" y="802640"/>
                </a:cubicBezTo>
                <a:cubicBezTo>
                  <a:pt x="403013" y="956733"/>
                  <a:pt x="201506" y="1037166"/>
                  <a:pt x="0" y="11176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356344" y="4834632"/>
                <a:ext cx="165581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00B050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44" y="4834632"/>
                <a:ext cx="1655816" cy="406685"/>
              </a:xfrm>
              <a:prstGeom prst="rect">
                <a:avLst/>
              </a:prstGeom>
              <a:blipFill>
                <a:blip r:embed="rId7"/>
                <a:stretch>
                  <a:fillRect l="-3690" t="-447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356343" y="5344387"/>
                <a:ext cx="2457851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3:</a:t>
                </a:r>
                <a:r>
                  <a:rPr lang="en-US" sz="1900" dirty="0" smtClean="0"/>
                  <a:t>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19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900" dirty="0"/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9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1900" dirty="0"/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9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</m:oMath>
                </a14:m>
                <a:endParaRPr lang="en-US" sz="1900" dirty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43" y="5344387"/>
                <a:ext cx="2457851" cy="406685"/>
              </a:xfrm>
              <a:prstGeom prst="rect">
                <a:avLst/>
              </a:prstGeom>
              <a:blipFill>
                <a:blip r:embed="rId8"/>
                <a:stretch>
                  <a:fillRect l="-2481" t="-7576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4356342" y="5796099"/>
                <a:ext cx="2303890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9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900" dirty="0" smtClean="0">
                    <a:solidFill>
                      <a:srgbClr val="FF0000"/>
                    </a:solidFill>
                  </a:rPr>
                  <a:t>:</a:t>
                </a:r>
                <a:r>
                  <a:rPr lang="en-US" sz="19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1900" dirty="0"/>
              </a:p>
            </p:txBody>
          </p:sp>
        </mc:Choice>
        <mc:Fallback xmlns="">
          <p:sp>
            <p:nvSpPr>
              <p:cNvPr id="4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342" y="5796099"/>
                <a:ext cx="2303890" cy="406685"/>
              </a:xfrm>
              <a:prstGeom prst="rect">
                <a:avLst/>
              </a:prstGeom>
              <a:blipFill>
                <a:blip r:embed="rId9"/>
                <a:stretch>
                  <a:fillRect t="-2985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179512" y="5686611"/>
                <a:ext cx="165581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339933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686611"/>
                <a:ext cx="1655816" cy="406685"/>
              </a:xfrm>
              <a:prstGeom prst="rect">
                <a:avLst/>
              </a:prstGeom>
              <a:blipFill>
                <a:blip r:embed="rId10"/>
                <a:stretch>
                  <a:fillRect l="-3309" t="-746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/>
          <p:cNvSpPr/>
          <p:nvPr/>
        </p:nvSpPr>
        <p:spPr>
          <a:xfrm>
            <a:off x="757179" y="5341060"/>
            <a:ext cx="288032" cy="2880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187624" y="3723477"/>
            <a:ext cx="3744416" cy="1684229"/>
          </a:xfrm>
          <a:custGeom>
            <a:avLst/>
            <a:gdLst>
              <a:gd name="connsiteX0" fmla="*/ 2890684 w 2890684"/>
              <a:gd name="connsiteY0" fmla="*/ 58817 h 1327178"/>
              <a:gd name="connsiteX1" fmla="*/ 2094271 w 2890684"/>
              <a:gd name="connsiteY1" fmla="*/ 98146 h 1327178"/>
              <a:gd name="connsiteX2" fmla="*/ 1111045 w 2890684"/>
              <a:gd name="connsiteY2" fmla="*/ 973217 h 1327178"/>
              <a:gd name="connsiteX3" fmla="*/ 0 w 2890684"/>
              <a:gd name="connsiteY3" fmla="*/ 1327178 h 132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0684" h="1327178">
                <a:moveTo>
                  <a:pt x="2890684" y="58817"/>
                </a:moveTo>
                <a:cubicBezTo>
                  <a:pt x="2640780" y="2281"/>
                  <a:pt x="2390877" y="-54254"/>
                  <a:pt x="2094271" y="98146"/>
                </a:cubicBezTo>
                <a:cubicBezTo>
                  <a:pt x="1797664" y="250546"/>
                  <a:pt x="1460090" y="768378"/>
                  <a:pt x="1111045" y="973217"/>
                </a:cubicBezTo>
                <a:cubicBezTo>
                  <a:pt x="762000" y="1178056"/>
                  <a:pt x="381000" y="1252617"/>
                  <a:pt x="0" y="132717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56869" y="3507869"/>
            <a:ext cx="1091684" cy="950170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2233599" y="4953285"/>
            <a:ext cx="288032" cy="28803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16840" y="4120734"/>
            <a:ext cx="1984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Chattopadhyay-Li, </a:t>
            </a:r>
            <a:r>
              <a:rPr lang="en-US" sz="1600" b="1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, </a:t>
            </a:r>
            <a:r>
              <a:rPr lang="en-US" sz="1600" dirty="0" err="1" smtClean="0">
                <a:solidFill>
                  <a:srgbClr val="F79646">
                    <a:lumMod val="75000"/>
                  </a:srgbClr>
                </a:solidFill>
              </a:rPr>
              <a:t>BenAroya-Doron-TaShma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, </a:t>
            </a:r>
            <a:r>
              <a:rPr lang="en-US" sz="1600" b="1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, Li</a:t>
            </a:r>
            <a:endParaRPr lang="en-US" sz="16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980080" y="5373216"/>
                <a:ext cx="1655816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00B050"/>
                    </a:solidFill>
                    <a:latin typeface="+mj-lt"/>
                  </a:rPr>
                  <a:t>2:</a:t>
                </a:r>
                <a:r>
                  <a:rPr lang="en-US" sz="19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sz="19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1900" dirty="0">
                  <a:latin typeface="+mj-lt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80" y="5373216"/>
                <a:ext cx="1655816" cy="406685"/>
              </a:xfrm>
              <a:prstGeom prst="rect">
                <a:avLst/>
              </a:prstGeom>
              <a:blipFill>
                <a:blip r:embed="rId12"/>
                <a:stretch>
                  <a:fillRect l="-3690" t="-447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1980078" y="5853475"/>
                <a:ext cx="1449374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900" dirty="0" smtClean="0">
                    <a:solidFill>
                      <a:srgbClr val="FF0000"/>
                    </a:solidFill>
                  </a:rPr>
                  <a:t>10:</a:t>
                </a:r>
                <a:r>
                  <a:rPr lang="en-US" sz="19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9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9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9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1900" dirty="0"/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078" y="5853475"/>
                <a:ext cx="1449374" cy="406685"/>
              </a:xfrm>
              <a:prstGeom prst="rect">
                <a:avLst/>
              </a:prstGeom>
              <a:blipFill>
                <a:blip r:embed="rId13"/>
                <a:stretch>
                  <a:fillRect l="-4202" t="-746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737464" y="4557549"/>
            <a:ext cx="992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dirty="0" smtClean="0">
                <a:solidFill>
                  <a:srgbClr val="0000FF"/>
                </a:solidFill>
              </a:rPr>
              <a:t>This work</a:t>
            </a:r>
            <a:endParaRPr lang="en-US" sz="16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1691680" y="5373216"/>
                <a:ext cx="2160240" cy="40668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9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9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900" dirty="0" smtClean="0">
                    <a:solidFill>
                      <a:srgbClr val="FF0000"/>
                    </a:solidFill>
                  </a:rPr>
                  <a:t>:</a:t>
                </a:r>
                <a:r>
                  <a:rPr lang="en-US" sz="19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9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9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1900" dirty="0"/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373216"/>
                <a:ext cx="2160240" cy="406685"/>
              </a:xfrm>
              <a:prstGeom prst="rect">
                <a:avLst/>
              </a:prstGeom>
              <a:blipFill>
                <a:blip r:embed="rId14"/>
                <a:stretch>
                  <a:fillRect t="-2985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74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32" grpId="0"/>
      <p:bldP spid="33" grpId="0"/>
      <p:bldP spid="38" grpId="0"/>
      <p:bldP spid="38" grpId="1"/>
      <p:bldP spid="39" grpId="0"/>
      <p:bldP spid="3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396552" y="2463030"/>
            <a:ext cx="10009112" cy="14700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5496" y="2463030"/>
            <a:ext cx="9073008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400" b="1" dirty="0" smtClean="0">
                <a:solidFill>
                  <a:srgbClr val="7030A0"/>
                </a:solidFill>
              </a:rPr>
              <a:t>Independence-Preserving Mergers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92161">
            <a:off x="7596336" y="4797152"/>
            <a:ext cx="921629" cy="163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6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Independence-preserving </a:t>
            </a:r>
            <a:r>
              <a:rPr lang="en-US" sz="2800" b="1" dirty="0">
                <a:solidFill>
                  <a:srgbClr val="7030A0"/>
                </a:solidFill>
                <a:cs typeface="+mn-cs"/>
              </a:rPr>
              <a:t>m</a:t>
            </a:r>
            <a:r>
              <a:rPr lang="en-US" sz="2800" b="1" dirty="0" smtClean="0">
                <a:solidFill>
                  <a:srgbClr val="7030A0"/>
                </a:solidFill>
                <a:cs typeface="+mn-cs"/>
              </a:rPr>
              <a:t>ergers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3728" y="2420888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123728" y="2788019"/>
            <a:ext cx="136815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23728" y="3573016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81426" y="3174659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781426" y="3312620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781426" y="3450581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4067944" y="2996952"/>
            <a:ext cx="936104" cy="31566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36096" y="3010770"/>
            <a:ext cx="136815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79512" y="908720"/>
            <a:ext cx="8568952" cy="9663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900" dirty="0" smtClean="0">
                <a:latin typeface="+mj-lt"/>
              </a:rPr>
              <a:t>Mergers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[TaShma’96]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[Lu-Reingold-Vadhan-Wigderson’03]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F79646">
                    <a:lumMod val="75000"/>
                  </a:srgbClr>
                </a:solidFill>
              </a:rPr>
              <a:t>[Raz’05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]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[Dvir-Raz’05]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>
                <a:solidFill>
                  <a:srgbClr val="F79646">
                    <a:lumMod val="75000"/>
                  </a:srgbClr>
                </a:solidFill>
              </a:rPr>
              <a:t> [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Dvir-Shpilka’05]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[</a:t>
            </a:r>
            <a:r>
              <a:rPr lang="en-US" sz="1600" dirty="0">
                <a:solidFill>
                  <a:srgbClr val="F79646">
                    <a:lumMod val="75000"/>
                  </a:srgbClr>
                </a:solidFill>
              </a:rPr>
              <a:t>Rao’05]</a:t>
            </a:r>
            <a:r>
              <a:rPr lang="en-US" sz="1600" dirty="0"/>
              <a:t>,</a:t>
            </a:r>
            <a:r>
              <a:rPr lang="en-US" sz="1600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[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</a:rPr>
              <a:t>Zuckerman’07]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[Dvir-Wigderson’08]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[Dvir-Kopparty-Saraf-Sudan’09]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[Barak-Kindler-Shaltiel-Sudakov-Wigderson’05]</a:t>
            </a:r>
            <a:r>
              <a:rPr lang="en-US" sz="1600" dirty="0" smtClean="0">
                <a:latin typeface="+mj-lt"/>
              </a:rPr>
              <a:t>,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 [</a:t>
            </a:r>
            <a:r>
              <a:rPr lang="en-US" sz="1600" b="1" dirty="0" smtClean="0">
                <a:solidFill>
                  <a:srgbClr val="0000FF"/>
                </a:solidFill>
              </a:rPr>
              <a:t>C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’15</a:t>
            </a:r>
            <a:r>
              <a:rPr lang="en-US" sz="1600" dirty="0" smtClean="0">
                <a:solidFill>
                  <a:srgbClr val="F79646">
                    <a:lumMod val="75000"/>
                  </a:srgbClr>
                </a:solidFill>
                <a:latin typeface="+mj-lt"/>
              </a:rPr>
              <a:t>]</a:t>
            </a:r>
            <a:r>
              <a:rPr lang="en-US" sz="1900" dirty="0" smtClean="0">
                <a:latin typeface="+mj-lt"/>
              </a:rPr>
              <a:t>. </a:t>
            </a:r>
            <a:endParaRPr lang="en-US" sz="19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667328" y="2372057"/>
                <a:ext cx="456400" cy="33495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328" y="2372057"/>
                <a:ext cx="456400" cy="334959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1667328" y="3526089"/>
                <a:ext cx="456400" cy="33495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328" y="3526089"/>
                <a:ext cx="456400" cy="334959"/>
              </a:xfrm>
              <a:prstGeom prst="rect">
                <a:avLst/>
              </a:prstGeom>
              <a:blipFill>
                <a:blip r:embed="rId4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276278" y="3288391"/>
                <a:ext cx="456400" cy="33495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278" y="3288391"/>
                <a:ext cx="456400" cy="334959"/>
              </a:xfrm>
              <a:prstGeom prst="rect">
                <a:avLst/>
              </a:prstGeom>
              <a:blipFill>
                <a:blip r:embed="rId5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5272416" y="3382154"/>
                <a:ext cx="1156779" cy="28787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dirty="0" smtClean="0">
                          <a:latin typeface="Cambria Math" panose="02040503050406030204" pitchFamily="18" charset="0"/>
                        </a:rPr>
                        <m:t>𝑀𝑟𝑔</m:t>
                      </m:r>
                      <m:d>
                        <m:dPr>
                          <m:ctrlPr>
                            <a:rPr lang="en-US" sz="17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700" b="0" i="1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7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700" b="0" i="1" dirty="0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sz="1700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US" sz="17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16" y="3382154"/>
                <a:ext cx="1156779" cy="287870"/>
              </a:xfrm>
              <a:prstGeom prst="rect">
                <a:avLst/>
              </a:prstGeom>
              <a:blipFill>
                <a:blip r:embed="rId6"/>
                <a:stretch>
                  <a:fillRect l="-526" r="-75789" b="-3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2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3" grpId="0" animBg="1"/>
      <p:bldP spid="41" grpId="0" animBg="1"/>
      <p:bldP spid="42" grpId="0" animBg="1"/>
      <p:bldP spid="4" grpId="0" animBg="1"/>
      <p:bldP spid="11" grpId="0" animBg="1"/>
      <p:bldP spid="3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מלבן מעוגל 17"/>
          <p:cNvSpPr/>
          <p:nvPr/>
        </p:nvSpPr>
        <p:spPr>
          <a:xfrm>
            <a:off x="306190" y="5318373"/>
            <a:ext cx="7021368" cy="12296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50000"/>
                    <a:lumOff val="50000"/>
                  </a:schemeClr>
                </a:gs>
                <a:gs pos="8300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252536" y="-459432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+mj-lt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2800" b="1" dirty="0">
                <a:solidFill>
                  <a:srgbClr val="7030A0"/>
                </a:solidFill>
              </a:rPr>
              <a:t>Independence-preserving mergers</a:t>
            </a:r>
            <a:endParaRPr lang="he-IL" sz="28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1030237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3728" y="1397368"/>
            <a:ext cx="136815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728" y="2182365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81426" y="1784008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81426" y="1921969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781426" y="2059930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23728" y="3184545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23728" y="3551676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123728" y="4336673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81426" y="3938316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81426" y="4076277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81426" y="4214238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314714" y="1625352"/>
            <a:ext cx="622076" cy="261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580112" y="1598510"/>
            <a:ext cx="136815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80112" y="3650284"/>
            <a:ext cx="1368152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5505742"/>
            <a:ext cx="3528392" cy="1163618"/>
          </a:xfrm>
          <a:prstGeom prst="rect">
            <a:avLst/>
          </a:prstGeom>
        </p:spPr>
      </p:pic>
      <p:sp>
        <p:nvSpPr>
          <p:cNvPr id="34" name="Right Arrow 33"/>
          <p:cNvSpPr/>
          <p:nvPr/>
        </p:nvSpPr>
        <p:spPr>
          <a:xfrm>
            <a:off x="4253880" y="3694714"/>
            <a:ext cx="622076" cy="261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300894" y="1547419"/>
            <a:ext cx="744216" cy="2153265"/>
          </a:xfrm>
          <a:custGeom>
            <a:avLst/>
            <a:gdLst>
              <a:gd name="connsiteX0" fmla="*/ 956463 w 956463"/>
              <a:gd name="connsiteY0" fmla="*/ 0 h 2153265"/>
              <a:gd name="connsiteX1" fmla="*/ 81392 w 956463"/>
              <a:gd name="connsiteY1" fmla="*/ 865239 h 2153265"/>
              <a:gd name="connsiteX2" fmla="*/ 130553 w 956463"/>
              <a:gd name="connsiteY2" fmla="*/ 1897626 h 2153265"/>
              <a:gd name="connsiteX3" fmla="*/ 897469 w 956463"/>
              <a:gd name="connsiteY3" fmla="*/ 2153265 h 215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463" h="2153265">
                <a:moveTo>
                  <a:pt x="956463" y="0"/>
                </a:moveTo>
                <a:cubicBezTo>
                  <a:pt x="587753" y="274484"/>
                  <a:pt x="219044" y="548968"/>
                  <a:pt x="81392" y="865239"/>
                </a:cubicBezTo>
                <a:cubicBezTo>
                  <a:pt x="-56260" y="1181510"/>
                  <a:pt x="-5460" y="1682955"/>
                  <a:pt x="130553" y="1897626"/>
                </a:cubicBezTo>
                <a:cubicBezTo>
                  <a:pt x="266566" y="2112297"/>
                  <a:pt x="582017" y="2132781"/>
                  <a:pt x="897469" y="2153265"/>
                </a:cubicBezTo>
              </a:path>
            </a:pathLst>
          </a:cu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184623">
            <a:off x="7003761" y="1734232"/>
            <a:ext cx="660535" cy="2085450"/>
          </a:xfrm>
          <a:custGeom>
            <a:avLst/>
            <a:gdLst>
              <a:gd name="connsiteX0" fmla="*/ 0 w 660535"/>
              <a:gd name="connsiteY0" fmla="*/ 0 h 2085450"/>
              <a:gd name="connsiteX1" fmla="*/ 609600 w 660535"/>
              <a:gd name="connsiteY1" fmla="*/ 1278194 h 2085450"/>
              <a:gd name="connsiteX2" fmla="*/ 570271 w 660535"/>
              <a:gd name="connsiteY2" fmla="*/ 1956620 h 2085450"/>
              <a:gd name="connsiteX3" fmla="*/ 117988 w 660535"/>
              <a:gd name="connsiteY3" fmla="*/ 2084439 h 20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535" h="2085450">
                <a:moveTo>
                  <a:pt x="0" y="0"/>
                </a:moveTo>
                <a:cubicBezTo>
                  <a:pt x="257277" y="476045"/>
                  <a:pt x="514555" y="952091"/>
                  <a:pt x="609600" y="1278194"/>
                </a:cubicBezTo>
                <a:cubicBezTo>
                  <a:pt x="704645" y="1604297"/>
                  <a:pt x="652206" y="1822246"/>
                  <a:pt x="570271" y="1956620"/>
                </a:cubicBezTo>
                <a:cubicBezTo>
                  <a:pt x="488336" y="2090994"/>
                  <a:pt x="303162" y="2087716"/>
                  <a:pt x="117988" y="2084439"/>
                </a:cubicBezTo>
              </a:path>
            </a:pathLst>
          </a:cu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9552" y="2875784"/>
            <a:ext cx="8064896" cy="0"/>
          </a:xfrm>
          <a:prstGeom prst="line">
            <a:avLst/>
          </a:prstGeom>
          <a:ln w="19050">
            <a:solidFill>
              <a:schemeClr val="accent3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1667328" y="980728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328" y="980728"/>
                <a:ext cx="456400" cy="585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1667328" y="2134760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328" y="2134760"/>
                <a:ext cx="456400" cy="5857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1709652" y="3116095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652" y="3116095"/>
                <a:ext cx="456400" cy="5857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709652" y="4270127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652" y="4270127"/>
                <a:ext cx="456400" cy="585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332302" y="1804149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02" y="1804149"/>
                <a:ext cx="456400" cy="5857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/>
              <p:cNvSpPr txBox="1">
                <a:spLocks/>
              </p:cNvSpPr>
              <p:nvPr/>
            </p:nvSpPr>
            <p:spPr>
              <a:xfrm>
                <a:off x="4283968" y="3894934"/>
                <a:ext cx="456400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894934"/>
                <a:ext cx="456400" cy="5857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424622" y="5979116"/>
                <a:ext cx="7531754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𝐼𝑃𝑀</m:t>
                          </m:r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,…, </m:t>
                              </m:r>
                              <m:sSub>
                                <m:sSub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𝐼𝑃𝑀</m:t>
                          </m:r>
                          <m:d>
                            <m:d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,…, </m:t>
                              </m:r>
                              <m:sSubSup>
                                <m:sSubSup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dirty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800" i="1" dirty="0">
                          <a:latin typeface="Cambria Math" panose="02040503050406030204" pitchFamily="18" charset="0"/>
                        </a:rPr>
                        <m:t>𝐼𝑃𝑀</m:t>
                      </m:r>
                      <m:d>
                        <m:dPr>
                          <m:ctrlPr>
                            <a:rPr lang="en-US" sz="1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,…, </m:t>
                          </m:r>
                          <m:sSubSup>
                            <m:sSubSup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8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18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22" y="5979116"/>
                <a:ext cx="7531754" cy="58575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2"/>
              <p:cNvSpPr txBox="1">
                <a:spLocks/>
              </p:cNvSpPr>
              <p:nvPr/>
            </p:nvSpPr>
            <p:spPr>
              <a:xfrm>
                <a:off x="424622" y="5435732"/>
                <a:ext cx="7531754" cy="58575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  <m:sup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1800" dirty="0">
                  <a:latin typeface="+mj-lt"/>
                </a:endParaRPr>
              </a:p>
            </p:txBody>
          </p:sp>
        </mc:Choice>
        <mc:Fallback xmlns="">
          <p:sp>
            <p:nvSpPr>
              <p:cNvPr id="3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22" y="5435732"/>
                <a:ext cx="7531754" cy="5857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07078" y="5473571"/>
            <a:ext cx="504056" cy="485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264484" y="5127696"/>
            <a:ext cx="3853743" cy="28823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+mj-lt"/>
              </a:rPr>
              <a:t>More formally</a:t>
            </a:r>
            <a:endParaRPr lang="en-US" sz="1800" dirty="0">
              <a:solidFill>
                <a:srgbClr val="7030A0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3232954">
            <a:off x="1095084" y="2350285"/>
            <a:ext cx="436872" cy="43920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812537">
            <a:off x="7217186" y="2333649"/>
            <a:ext cx="436872" cy="439202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2123728" y="1033072"/>
            <a:ext cx="136815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123728" y="2185200"/>
            <a:ext cx="136815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 animBg="1"/>
      <p:bldP spid="34" grpId="0" animBg="1"/>
      <p:bldP spid="8" grpId="0" animBg="1"/>
      <p:bldP spid="9" grpId="0" animBg="1"/>
      <p:bldP spid="25" grpId="0"/>
      <p:bldP spid="27" grpId="0"/>
      <p:bldP spid="30" grpId="0"/>
      <p:bldP spid="32" grpId="0"/>
      <p:bldP spid="35" grpId="0"/>
      <p:bldP spid="36" grpId="0"/>
      <p:bldP spid="37" grpId="0"/>
      <p:bldP spid="39" grpId="0"/>
      <p:bldP spid="2" grpId="0" animBg="1"/>
      <p:bldP spid="41" grpId="0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396552" y="2463030"/>
            <a:ext cx="10009112" cy="14700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5496" y="2463030"/>
            <a:ext cx="9073008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400" b="1" dirty="0" smtClean="0">
                <a:solidFill>
                  <a:srgbClr val="7030A0"/>
                </a:solidFill>
              </a:rPr>
              <a:t>A Flavor of a Two Variable IPM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5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50773</TotalTime>
  <Words>658</Words>
  <Application>Microsoft Office PowerPoint</Application>
  <PresentationFormat>On-screen Show (4:3)</PresentationFormat>
  <Paragraphs>147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Extractors for Near Logarithmic Min-Entropy</vt:lpstr>
      <vt:lpstr>Multi-Source Extractors</vt:lpstr>
      <vt:lpstr>Explicit multi-source extractors – historic timeline</vt:lpstr>
      <vt:lpstr>Main result</vt:lpstr>
      <vt:lpstr>Explicit multi-source extractors – future timeline</vt:lpstr>
      <vt:lpstr>PowerPoint Presentation</vt:lpstr>
      <vt:lpstr>Independence-preserving mergers</vt:lpstr>
      <vt:lpstr>Independence-preserving mergers</vt:lpstr>
      <vt:lpstr>PowerPoint Presentation</vt:lpstr>
      <vt:lpstr>A two variable IPM</vt:lpstr>
      <vt:lpstr>Seeded extractors</vt:lpstr>
      <vt:lpstr>A two variable IPM</vt:lpstr>
      <vt:lpstr>Summary</vt:lpstr>
      <vt:lpstr>Open problems</vt:lpstr>
      <vt:lpstr>Open problems</vt:lpstr>
      <vt:lpstr>Open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גיל כהן</cp:lastModifiedBy>
  <cp:revision>2114</cp:revision>
  <dcterms:created xsi:type="dcterms:W3CDTF">2011-08-15T07:34:47Z</dcterms:created>
  <dcterms:modified xsi:type="dcterms:W3CDTF">2016-10-09T17:57:11Z</dcterms:modified>
</cp:coreProperties>
</file>